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9"/>
  </p:notesMasterIdLst>
  <p:sldIdLst>
    <p:sldId id="257" r:id="rId5"/>
    <p:sldId id="258" r:id="rId6"/>
    <p:sldId id="315" r:id="rId7"/>
    <p:sldId id="316" r:id="rId8"/>
    <p:sldId id="317" r:id="rId9"/>
    <p:sldId id="318" r:id="rId10"/>
    <p:sldId id="319" r:id="rId11"/>
    <p:sldId id="320" r:id="rId12"/>
    <p:sldId id="321" r:id="rId13"/>
    <p:sldId id="322" r:id="rId14"/>
    <p:sldId id="323" r:id="rId15"/>
    <p:sldId id="324" r:id="rId16"/>
    <p:sldId id="325" r:id="rId17"/>
    <p:sldId id="326" r:id="rId18"/>
    <p:sldId id="327" r:id="rId19"/>
    <p:sldId id="328" r:id="rId20"/>
    <p:sldId id="329" r:id="rId21"/>
    <p:sldId id="331" r:id="rId22"/>
    <p:sldId id="332" r:id="rId23"/>
    <p:sldId id="310" r:id="rId24"/>
    <p:sldId id="330" r:id="rId25"/>
    <p:sldId id="335" r:id="rId26"/>
    <p:sldId id="333" r:id="rId27"/>
    <p:sldId id="334" r:id="rId2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wner" initials="O" lastIdx="4" clrIdx="0">
    <p:extLst>
      <p:ext uri="{19B8F6BF-5375-455C-9EA6-DF929625EA0E}">
        <p15:presenceInfo xmlns:p15="http://schemas.microsoft.com/office/powerpoint/2012/main" userId="Own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671D"/>
    <a:srgbClr val="FB70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1648D6-F9CF-45C7-A612-F1A9FD9CBA10}" v="6" dt="2024-03-13T08:38:22.8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2833802-FEF1-4C79-8D5D-14CF1EAF98D9}" styleName="Style léger 2 - Accentuation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35" Type="http://schemas.microsoft.com/office/2015/10/relationships/revisionInfo" Target="revisionInfo.xml"/><Relationship Id="rId8" Type="http://schemas.openxmlformats.org/officeDocument/2006/relationships/slide" Target="slides/slide4.xml"/></Relationships>
</file>

<file path=ppt/media/image1.jpeg>
</file>

<file path=ppt/media/image10.png>
</file>

<file path=ppt/media/image11.png>
</file>

<file path=ppt/media/image12.png>
</file>

<file path=ppt/media/image13.png>
</file>

<file path=ppt/media/image14.jpeg>
</file>

<file path=ppt/media/image15.png>
</file>

<file path=ppt/media/image2.png>
</file>

<file path=ppt/media/image3.svg>
</file>

<file path=ppt/media/image4.png>
</file>

<file path=ppt/media/image5.sv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134B78-4867-4068-811A-FFD0014DC9BC}" type="datetimeFigureOut">
              <a:rPr lang="fr-FR" smtClean="0"/>
              <a:t>03/04/2024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FBF06A-5792-488E-AF15-96090022C213}" type="slidenum">
              <a:rPr lang="fr-FR" smtClean="0"/>
              <a:t>‹N°›</a:t>
            </a:fld>
            <a:endParaRPr lang="fr-FR"/>
          </a:p>
        </p:txBody>
      </p:sp>
    </p:spTree>
    <p:extLst>
      <p:ext uri="{BB962C8B-B14F-4D97-AF65-F5344CB8AC3E}">
        <p14:creationId xmlns:p14="http://schemas.microsoft.com/office/powerpoint/2010/main" val="3153817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fr-FR" dirty="0"/>
          </a:p>
        </p:txBody>
      </p:sp>
      <p:sp>
        <p:nvSpPr>
          <p:cNvPr id="4" name="スライド番号プレースホルダー 3"/>
          <p:cNvSpPr>
            <a:spLocks noGrp="1"/>
          </p:cNvSpPr>
          <p:nvPr>
            <p:ph type="sldNum" sz="quarter" idx="5"/>
          </p:nvPr>
        </p:nvSpPr>
        <p:spPr/>
        <p:txBody>
          <a:bodyPr/>
          <a:lstStyle/>
          <a:p>
            <a:fld id="{8EFBF06A-5792-488E-AF15-96090022C213}" type="slidenum">
              <a:rPr lang="fr-FR" smtClean="0"/>
              <a:t>1</a:t>
            </a:fld>
            <a:endParaRPr lang="fr-FR"/>
          </a:p>
        </p:txBody>
      </p:sp>
    </p:spTree>
    <p:extLst>
      <p:ext uri="{BB962C8B-B14F-4D97-AF65-F5344CB8AC3E}">
        <p14:creationId xmlns:p14="http://schemas.microsoft.com/office/powerpoint/2010/main" val="40922557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47_Custom Layout">
    <p:bg>
      <p:bgPr>
        <a:solidFill>
          <a:srgbClr val="FB7023"/>
        </a:solidFill>
        <a:effectLst/>
      </p:bgPr>
    </p:bg>
    <p:spTree>
      <p:nvGrpSpPr>
        <p:cNvPr id="1" name=""/>
        <p:cNvGrpSpPr/>
        <p:nvPr/>
      </p:nvGrpSpPr>
      <p:grpSpPr>
        <a:xfrm>
          <a:off x="0" y="0"/>
          <a:ext cx="0" cy="0"/>
          <a:chOff x="0" y="0"/>
          <a:chExt cx="0" cy="0"/>
        </a:xfrm>
      </p:grpSpPr>
      <p:pic>
        <p:nvPicPr>
          <p:cNvPr id="2" name="Graphique 1">
            <a:extLst>
              <a:ext uri="{FF2B5EF4-FFF2-40B4-BE49-F238E27FC236}">
                <a16:creationId xmlns:a16="http://schemas.microsoft.com/office/drawing/2014/main" id="{18710EAB-5567-49A2-9AC0-0BF4C723C4F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456688" y="-217039"/>
            <a:ext cx="7278624" cy="7292078"/>
          </a:xfrm>
          <a:prstGeom prst="rect">
            <a:avLst/>
          </a:prstGeom>
        </p:spPr>
      </p:pic>
      <p:pic>
        <p:nvPicPr>
          <p:cNvPr id="4" name="Graphique 2">
            <a:extLst>
              <a:ext uri="{FF2B5EF4-FFF2-40B4-BE49-F238E27FC236}">
                <a16:creationId xmlns:a16="http://schemas.microsoft.com/office/drawing/2014/main" id="{D4619E8D-375F-4EA9-A631-37927B09934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3114476" y="2519068"/>
            <a:ext cx="5503569" cy="1682910"/>
          </a:xfrm>
          <a:prstGeom prst="rect">
            <a:avLst/>
          </a:prstGeom>
        </p:spPr>
      </p:pic>
      <p:sp>
        <p:nvSpPr>
          <p:cNvPr id="5" name="TextBox 4">
            <a:extLst>
              <a:ext uri="{FF2B5EF4-FFF2-40B4-BE49-F238E27FC236}">
                <a16:creationId xmlns:a16="http://schemas.microsoft.com/office/drawing/2014/main" id="{9CC14112-6392-4A2F-A693-C2725B372639}"/>
              </a:ext>
            </a:extLst>
          </p:cNvPr>
          <p:cNvSpPr txBox="1"/>
          <p:nvPr userDrawn="1"/>
        </p:nvSpPr>
        <p:spPr>
          <a:xfrm>
            <a:off x="1590675" y="4687753"/>
            <a:ext cx="4290288" cy="584775"/>
          </a:xfrm>
          <a:prstGeom prst="rect">
            <a:avLst/>
          </a:prstGeom>
          <a:noFill/>
        </p:spPr>
        <p:txBody>
          <a:bodyPr wrap="square" rtlCol="0" anchor="t">
            <a:spAutoFit/>
          </a:bodyPr>
          <a:lstStyle/>
          <a:p>
            <a:pPr algn="r"/>
            <a:r>
              <a:rPr lang="en-US" sz="1600" err="1">
                <a:solidFill>
                  <a:schemeClr val="bg1"/>
                </a:solidFill>
                <a:latin typeface="Roboto" panose="02000000000000000000" pitchFamily="2" charset="0"/>
                <a:ea typeface="Roboto" panose="02000000000000000000" pitchFamily="2" charset="0"/>
              </a:rPr>
              <a:t>En</a:t>
            </a:r>
            <a:r>
              <a:rPr lang="en-US" sz="1600">
                <a:solidFill>
                  <a:schemeClr val="bg1"/>
                </a:solidFill>
                <a:latin typeface="Roboto" panose="02000000000000000000" pitchFamily="2" charset="0"/>
                <a:ea typeface="Roboto" panose="02000000000000000000" pitchFamily="2" charset="0"/>
              </a:rPr>
              <a:t> </a:t>
            </a:r>
            <a:r>
              <a:rPr lang="en-US" sz="1600" err="1">
                <a:solidFill>
                  <a:schemeClr val="bg1"/>
                </a:solidFill>
                <a:latin typeface="Roboto" panose="02000000000000000000" pitchFamily="2" charset="0"/>
                <a:ea typeface="Roboto" panose="02000000000000000000" pitchFamily="2" charset="0"/>
              </a:rPr>
              <a:t>cybersécurité</a:t>
            </a:r>
            <a:r>
              <a:rPr lang="en-US" sz="1600">
                <a:solidFill>
                  <a:schemeClr val="bg1"/>
                </a:solidFill>
                <a:latin typeface="Roboto" panose="02000000000000000000" pitchFamily="2" charset="0"/>
                <a:ea typeface="Roboto" panose="02000000000000000000" pitchFamily="2" charset="0"/>
              </a:rPr>
              <a:t> </a:t>
            </a:r>
            <a:r>
              <a:rPr lang="en-US" sz="1600" err="1">
                <a:solidFill>
                  <a:schemeClr val="bg1"/>
                </a:solidFill>
                <a:latin typeface="Roboto" panose="02000000000000000000" pitchFamily="2" charset="0"/>
                <a:ea typeface="Roboto" panose="02000000000000000000" pitchFamily="2" charset="0"/>
              </a:rPr>
              <a:t>aussi</a:t>
            </a:r>
            <a:r>
              <a:rPr lang="en-US" sz="1600">
                <a:solidFill>
                  <a:schemeClr val="bg1"/>
                </a:solidFill>
                <a:latin typeface="Roboto" panose="02000000000000000000" pitchFamily="2" charset="0"/>
                <a:ea typeface="Roboto" panose="02000000000000000000" pitchFamily="2" charset="0"/>
              </a:rPr>
              <a:t>, le savoir </a:t>
            </a:r>
            <a:r>
              <a:rPr lang="en-US" sz="1600" err="1">
                <a:solidFill>
                  <a:schemeClr val="bg1"/>
                </a:solidFill>
                <a:latin typeface="Roboto" panose="02000000000000000000" pitchFamily="2" charset="0"/>
                <a:ea typeface="Roboto" panose="02000000000000000000" pitchFamily="2" charset="0"/>
              </a:rPr>
              <a:t>n’a</a:t>
            </a:r>
            <a:r>
              <a:rPr lang="en-US" sz="1600">
                <a:solidFill>
                  <a:schemeClr val="bg1"/>
                </a:solidFill>
                <a:latin typeface="Roboto" panose="02000000000000000000" pitchFamily="2" charset="0"/>
                <a:ea typeface="Roboto" panose="02000000000000000000" pitchFamily="2" charset="0"/>
              </a:rPr>
              <a:t> de </a:t>
            </a:r>
            <a:r>
              <a:rPr lang="en-US" sz="1600" err="1">
                <a:solidFill>
                  <a:schemeClr val="bg1"/>
                </a:solidFill>
                <a:latin typeface="Roboto" panose="02000000000000000000" pitchFamily="2" charset="0"/>
                <a:ea typeface="Roboto" panose="02000000000000000000" pitchFamily="2" charset="0"/>
              </a:rPr>
              <a:t>valeur</a:t>
            </a:r>
            <a:r>
              <a:rPr lang="en-US" sz="1600">
                <a:solidFill>
                  <a:schemeClr val="bg1"/>
                </a:solidFill>
                <a:latin typeface="Roboto" panose="02000000000000000000" pitchFamily="2" charset="0"/>
                <a:ea typeface="Roboto" panose="02000000000000000000" pitchFamily="2" charset="0"/>
              </a:rPr>
              <a:t> que </a:t>
            </a:r>
            <a:r>
              <a:rPr lang="en-US" sz="1600" err="1">
                <a:solidFill>
                  <a:schemeClr val="bg1"/>
                </a:solidFill>
                <a:latin typeface="Roboto" panose="02000000000000000000" pitchFamily="2" charset="0"/>
                <a:ea typeface="Roboto" panose="02000000000000000000" pitchFamily="2" charset="0"/>
              </a:rPr>
              <a:t>si</a:t>
            </a:r>
            <a:r>
              <a:rPr lang="en-US" sz="1600">
                <a:solidFill>
                  <a:schemeClr val="bg1"/>
                </a:solidFill>
                <a:latin typeface="Roboto" panose="02000000000000000000" pitchFamily="2" charset="0"/>
                <a:ea typeface="Roboto" panose="02000000000000000000" pitchFamily="2" charset="0"/>
              </a:rPr>
              <a:t> </a:t>
            </a:r>
            <a:r>
              <a:rPr lang="en-US" sz="1600" err="1">
                <a:solidFill>
                  <a:schemeClr val="bg1"/>
                </a:solidFill>
                <a:latin typeface="Roboto" panose="02000000000000000000" pitchFamily="2" charset="0"/>
                <a:ea typeface="Roboto" panose="02000000000000000000" pitchFamily="2" charset="0"/>
              </a:rPr>
              <a:t>il</a:t>
            </a:r>
            <a:r>
              <a:rPr lang="en-US" sz="1600">
                <a:solidFill>
                  <a:schemeClr val="bg1"/>
                </a:solidFill>
                <a:latin typeface="Roboto" panose="02000000000000000000" pitchFamily="2" charset="0"/>
                <a:ea typeface="Roboto" panose="02000000000000000000" pitchFamily="2" charset="0"/>
              </a:rPr>
              <a:t> </a:t>
            </a:r>
            <a:r>
              <a:rPr lang="en-US" sz="1600" err="1">
                <a:solidFill>
                  <a:schemeClr val="bg1"/>
                </a:solidFill>
                <a:latin typeface="Roboto" panose="02000000000000000000" pitchFamily="2" charset="0"/>
                <a:ea typeface="Roboto" panose="02000000000000000000" pitchFamily="2" charset="0"/>
              </a:rPr>
              <a:t>est</a:t>
            </a:r>
            <a:r>
              <a:rPr lang="en-US" sz="1600">
                <a:solidFill>
                  <a:schemeClr val="bg1"/>
                </a:solidFill>
                <a:latin typeface="Roboto" panose="02000000000000000000" pitchFamily="2" charset="0"/>
                <a:ea typeface="Roboto" panose="02000000000000000000" pitchFamily="2" charset="0"/>
              </a:rPr>
              <a:t> </a:t>
            </a:r>
            <a:r>
              <a:rPr lang="en-US" sz="1600" err="1">
                <a:solidFill>
                  <a:schemeClr val="bg1"/>
                </a:solidFill>
                <a:latin typeface="Roboto" panose="02000000000000000000" pitchFamily="2" charset="0"/>
                <a:ea typeface="Roboto" panose="02000000000000000000" pitchFamily="2" charset="0"/>
              </a:rPr>
              <a:t>partagé</a:t>
            </a:r>
            <a:r>
              <a:rPr lang="en-US" sz="1600">
                <a:solidFill>
                  <a:schemeClr val="bg1"/>
                </a:solidFill>
                <a:latin typeface="Roboto" panose="02000000000000000000" pitchFamily="2" charset="0"/>
                <a:ea typeface="Roboto" panose="02000000000000000000" pitchFamily="2" charset="0"/>
              </a:rPr>
              <a:t>.</a:t>
            </a:r>
            <a:endParaRPr lang="fr-FR" sz="1600">
              <a:solidFill>
                <a:schemeClr val="bg1"/>
              </a:solidFill>
              <a:latin typeface="Roboto" panose="02000000000000000000" pitchFamily="2" charset="0"/>
              <a:ea typeface="Roboto" panose="02000000000000000000" pitchFamily="2" charset="0"/>
            </a:endParaRPr>
          </a:p>
        </p:txBody>
      </p:sp>
      <p:sp>
        <p:nvSpPr>
          <p:cNvPr id="6" name="TextBox 5">
            <a:extLst>
              <a:ext uri="{FF2B5EF4-FFF2-40B4-BE49-F238E27FC236}">
                <a16:creationId xmlns:a16="http://schemas.microsoft.com/office/drawing/2014/main" id="{BAF1A7E3-3D74-42BA-8382-7390BFCACA36}"/>
              </a:ext>
            </a:extLst>
          </p:cNvPr>
          <p:cNvSpPr txBox="1"/>
          <p:nvPr userDrawn="1"/>
        </p:nvSpPr>
        <p:spPr>
          <a:xfrm>
            <a:off x="6352035" y="4687753"/>
            <a:ext cx="4369737" cy="584775"/>
          </a:xfrm>
          <a:prstGeom prst="rect">
            <a:avLst/>
          </a:prstGeom>
          <a:noFill/>
        </p:spPr>
        <p:txBody>
          <a:bodyPr wrap="square" rtlCol="0" anchor="t">
            <a:spAutoFit/>
          </a:bodyPr>
          <a:lstStyle/>
          <a:p>
            <a:pPr algn="l"/>
            <a:r>
              <a:rPr lang="en-US" sz="1600">
                <a:solidFill>
                  <a:schemeClr val="bg1"/>
                </a:solidFill>
                <a:latin typeface="Roboto" panose="02000000000000000000" pitchFamily="2" charset="0"/>
                <a:ea typeface="Roboto" panose="02000000000000000000" pitchFamily="2" charset="0"/>
              </a:rPr>
              <a:t>In Cybersecurity too, knowledge only increases in value once shared.</a:t>
            </a:r>
            <a:endParaRPr lang="fr-FR" sz="1600">
              <a:solidFill>
                <a:schemeClr val="bg1"/>
              </a:solidFill>
              <a:latin typeface="Roboto" panose="02000000000000000000" pitchFamily="2" charset="0"/>
              <a:ea typeface="Roboto" panose="02000000000000000000" pitchFamily="2" charset="0"/>
            </a:endParaRPr>
          </a:p>
        </p:txBody>
      </p:sp>
      <p:sp>
        <p:nvSpPr>
          <p:cNvPr id="9" name="ZoneTexte 3">
            <a:extLst>
              <a:ext uri="{FF2B5EF4-FFF2-40B4-BE49-F238E27FC236}">
                <a16:creationId xmlns:a16="http://schemas.microsoft.com/office/drawing/2014/main" id="{F580511E-AA4B-4C17-B72F-4F706CC68CB5}"/>
              </a:ext>
            </a:extLst>
          </p:cNvPr>
          <p:cNvSpPr txBox="1"/>
          <p:nvPr userDrawn="1"/>
        </p:nvSpPr>
        <p:spPr>
          <a:xfrm>
            <a:off x="8919127" y="6280377"/>
            <a:ext cx="2904464" cy="338554"/>
          </a:xfrm>
          <a:prstGeom prst="rect">
            <a:avLst/>
          </a:prstGeom>
          <a:noFill/>
        </p:spPr>
        <p:txBody>
          <a:bodyPr wrap="square" rtlCol="0">
            <a:spAutoFit/>
          </a:bodyPr>
          <a:lstStyle/>
          <a:p>
            <a:pPr algn="r"/>
            <a:r>
              <a:rPr lang="fr-FR" sz="1600" b="1">
                <a:solidFill>
                  <a:schemeClr val="bg1"/>
                </a:solidFill>
                <a:latin typeface="Roboto" panose="02000000000000000000" pitchFamily="2" charset="0"/>
                <a:ea typeface="Roboto" panose="02000000000000000000" pitchFamily="2" charset="0"/>
              </a:rPr>
              <a:t>www.wocsa.org</a:t>
            </a:r>
          </a:p>
        </p:txBody>
      </p:sp>
      <p:cxnSp>
        <p:nvCxnSpPr>
          <p:cNvPr id="12" name="Connecteur droit 11">
            <a:extLst>
              <a:ext uri="{FF2B5EF4-FFF2-40B4-BE49-F238E27FC236}">
                <a16:creationId xmlns:a16="http://schemas.microsoft.com/office/drawing/2014/main" id="{984D6972-3002-46CD-82CB-DAACBCDB1B56}"/>
              </a:ext>
            </a:extLst>
          </p:cNvPr>
          <p:cNvCxnSpPr/>
          <p:nvPr userDrawn="1"/>
        </p:nvCxnSpPr>
        <p:spPr>
          <a:xfrm>
            <a:off x="6105525" y="4744903"/>
            <a:ext cx="0" cy="48145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8291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48_Custom Layout">
    <p:bg>
      <p:bgPr>
        <a:solidFill>
          <a:srgbClr val="FB7023"/>
        </a:solidFill>
        <a:effectLst/>
      </p:bgPr>
    </p:bg>
    <p:spTree>
      <p:nvGrpSpPr>
        <p:cNvPr id="1" name=""/>
        <p:cNvGrpSpPr/>
        <p:nvPr/>
      </p:nvGrpSpPr>
      <p:grpSpPr>
        <a:xfrm>
          <a:off x="0" y="0"/>
          <a:ext cx="0" cy="0"/>
          <a:chOff x="0" y="0"/>
          <a:chExt cx="0" cy="0"/>
        </a:xfrm>
      </p:grpSpPr>
      <p:pic>
        <p:nvPicPr>
          <p:cNvPr id="2" name="Graphique 1">
            <a:extLst>
              <a:ext uri="{FF2B5EF4-FFF2-40B4-BE49-F238E27FC236}">
                <a16:creationId xmlns:a16="http://schemas.microsoft.com/office/drawing/2014/main" id="{18710EAB-5567-49A2-9AC0-0BF4C723C4F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456688" y="-217039"/>
            <a:ext cx="7278624" cy="7292078"/>
          </a:xfrm>
          <a:prstGeom prst="rect">
            <a:avLst/>
          </a:prstGeom>
        </p:spPr>
      </p:pic>
      <p:pic>
        <p:nvPicPr>
          <p:cNvPr id="3" name="Graphique 2">
            <a:extLst>
              <a:ext uri="{FF2B5EF4-FFF2-40B4-BE49-F238E27FC236}">
                <a16:creationId xmlns:a16="http://schemas.microsoft.com/office/drawing/2014/main" id="{3B0B98D3-40AE-C782-8128-F2E50EC7248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079480" y="6052499"/>
            <a:ext cx="1710443" cy="523028"/>
          </a:xfrm>
          <a:prstGeom prst="rect">
            <a:avLst/>
          </a:prstGeom>
        </p:spPr>
      </p:pic>
    </p:spTree>
    <p:extLst>
      <p:ext uri="{BB962C8B-B14F-4D97-AF65-F5344CB8AC3E}">
        <p14:creationId xmlns:p14="http://schemas.microsoft.com/office/powerpoint/2010/main" val="2741856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F0ED15-1424-4D0C-BC20-5211FDBA108D}"/>
              </a:ext>
            </a:extLst>
          </p:cNvPr>
          <p:cNvSpPr>
            <a:spLocks noGrp="1"/>
          </p:cNvSpPr>
          <p:nvPr>
            <p:ph type="title"/>
          </p:nvPr>
        </p:nvSpPr>
        <p:spPr>
          <a:xfrm>
            <a:off x="1215270" y="908305"/>
            <a:ext cx="9210675" cy="610920"/>
          </a:xfrm>
        </p:spPr>
        <p:txBody>
          <a:bodyPr>
            <a:normAutofit/>
          </a:bodyPr>
          <a:lstStyle>
            <a:lvl1pPr>
              <a:defRPr sz="3200">
                <a:solidFill>
                  <a:srgbClr val="FB7023"/>
                </a:solidFill>
              </a:defRPr>
            </a:lvl1pPr>
          </a:lstStyle>
          <a:p>
            <a:r>
              <a:rPr lang="fr-FR"/>
              <a:t>Modifiez le style du titre</a:t>
            </a:r>
          </a:p>
        </p:txBody>
      </p:sp>
      <p:sp>
        <p:nvSpPr>
          <p:cNvPr id="3" name="Espace réservé du contenu 2">
            <a:extLst>
              <a:ext uri="{FF2B5EF4-FFF2-40B4-BE49-F238E27FC236}">
                <a16:creationId xmlns:a16="http://schemas.microsoft.com/office/drawing/2014/main" id="{8E72D938-D7DA-42D0-B674-C732D8303DAF}"/>
              </a:ext>
            </a:extLst>
          </p:cNvPr>
          <p:cNvSpPr>
            <a:spLocks noGrp="1"/>
          </p:cNvSpPr>
          <p:nvPr>
            <p:ph idx="1"/>
          </p:nvPr>
        </p:nvSpPr>
        <p:spPr>
          <a:xfrm>
            <a:off x="1215270" y="1732869"/>
            <a:ext cx="9982200" cy="4351338"/>
          </a:xfrm>
        </p:spPr>
        <p:txBody>
          <a:bodyPr anchor="ctr"/>
          <a:lstStyle>
            <a:lvl1pPr marL="339725" indent="-339725">
              <a:buClr>
                <a:schemeClr val="accent2"/>
              </a:buClr>
              <a:buFont typeface="Arial" panose="020B0604020202020204" pitchFamily="34" charset="0"/>
              <a:buChar char="•"/>
              <a:defRPr sz="2400"/>
            </a:lvl1pPr>
            <a:lvl2pPr marL="801688" indent="-344488">
              <a:buClr>
                <a:schemeClr val="accent2"/>
              </a:buClr>
              <a:buFont typeface="Arial" panose="020B0604020202020204" pitchFamily="34" charset="0"/>
              <a:buChar char="•"/>
              <a:defRPr sz="2200"/>
            </a:lvl2pPr>
            <a:lvl3pPr marL="1143000" indent="-228600">
              <a:buClr>
                <a:schemeClr val="accent2"/>
              </a:buClr>
              <a:buFont typeface="Arial" panose="020B0604020202020204" pitchFamily="34" charset="0"/>
              <a:buChar char="•"/>
              <a:defRPr sz="2000"/>
            </a:lvl3pPr>
            <a:lvl4pPr marL="1600200" indent="-228600">
              <a:buClr>
                <a:schemeClr val="accent2"/>
              </a:buClr>
              <a:buFont typeface="Arial" panose="020B0604020202020204" pitchFamily="34" charset="0"/>
              <a:buChar char="•"/>
              <a:defRPr sz="1800"/>
            </a:lvl4pPr>
            <a:lvl5pPr marL="2057400" indent="-228600">
              <a:buClr>
                <a:schemeClr val="accent2"/>
              </a:buClr>
              <a:buFont typeface="Arial" panose="020B0604020202020204" pitchFamily="34" charset="0"/>
              <a:buChar char="•"/>
              <a:defRPr sz="1600"/>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cxnSp>
        <p:nvCxnSpPr>
          <p:cNvPr id="10" name="Connecteur droit 9">
            <a:extLst>
              <a:ext uri="{FF2B5EF4-FFF2-40B4-BE49-F238E27FC236}">
                <a16:creationId xmlns:a16="http://schemas.microsoft.com/office/drawing/2014/main" id="{4B96AE08-9AF9-4953-8CAF-1BD7E356F271}"/>
              </a:ext>
            </a:extLst>
          </p:cNvPr>
          <p:cNvCxnSpPr>
            <a:cxnSpLocks/>
          </p:cNvCxnSpPr>
          <p:nvPr userDrawn="1"/>
        </p:nvCxnSpPr>
        <p:spPr>
          <a:xfrm>
            <a:off x="0" y="528428"/>
            <a:ext cx="12192000" cy="0"/>
          </a:xfrm>
          <a:prstGeom prst="line">
            <a:avLst/>
          </a:prstGeom>
          <a:ln>
            <a:solidFill>
              <a:schemeClr val="bg1">
                <a:lumMod val="75000"/>
              </a:schemeClr>
            </a:solidFill>
          </a:ln>
        </p:spPr>
        <p:style>
          <a:lnRef idx="1">
            <a:schemeClr val="accent2"/>
          </a:lnRef>
          <a:fillRef idx="0">
            <a:schemeClr val="accent2"/>
          </a:fillRef>
          <a:effectRef idx="0">
            <a:schemeClr val="accent2"/>
          </a:effectRef>
          <a:fontRef idx="minor">
            <a:schemeClr val="tx1"/>
          </a:fontRef>
        </p:style>
      </p:cxnSp>
      <p:sp>
        <p:nvSpPr>
          <p:cNvPr id="13" name="Espace réservé du numéro de diapositive 5">
            <a:extLst>
              <a:ext uri="{FF2B5EF4-FFF2-40B4-BE49-F238E27FC236}">
                <a16:creationId xmlns:a16="http://schemas.microsoft.com/office/drawing/2014/main" id="{8778EA73-665F-4843-AF4E-A1EDA1AD5576}"/>
              </a:ext>
            </a:extLst>
          </p:cNvPr>
          <p:cNvSpPr txBox="1">
            <a:spLocks/>
          </p:cNvSpPr>
          <p:nvPr userDrawn="1"/>
        </p:nvSpPr>
        <p:spPr>
          <a:xfrm>
            <a:off x="11197470" y="168591"/>
            <a:ext cx="830839" cy="238912"/>
          </a:xfrm>
          <a:prstGeom prst="rect">
            <a:avLst/>
          </a:prstGeom>
        </p:spPr>
        <p:txBody>
          <a:bodyPr/>
          <a:lstStyle>
            <a:defPPr>
              <a:defRPr lang="fr-FR"/>
            </a:defPPr>
            <a:lvl1pPr marL="0" algn="r" defTabSz="914400" rtl="0" eaLnBrk="1" latinLnBrk="0" hangingPunct="1">
              <a:defRPr sz="105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704C5948-0FF0-4009-AFAE-12137419FA48}" type="slidenum">
              <a:rPr lang="fr-FR" sz="900" smtClean="0">
                <a:solidFill>
                  <a:schemeClr val="tx1">
                    <a:lumMod val="50000"/>
                    <a:lumOff val="50000"/>
                  </a:schemeClr>
                </a:solidFill>
              </a:rPr>
              <a:pPr algn="l"/>
              <a:t>‹N°›</a:t>
            </a:fld>
            <a:endParaRPr lang="fr-FR" sz="900">
              <a:solidFill>
                <a:schemeClr val="tx1">
                  <a:lumMod val="50000"/>
                  <a:lumOff val="50000"/>
                </a:schemeClr>
              </a:solidFill>
            </a:endParaRPr>
          </a:p>
        </p:txBody>
      </p:sp>
      <p:cxnSp>
        <p:nvCxnSpPr>
          <p:cNvPr id="14" name="Connecteur droit 13">
            <a:extLst>
              <a:ext uri="{FF2B5EF4-FFF2-40B4-BE49-F238E27FC236}">
                <a16:creationId xmlns:a16="http://schemas.microsoft.com/office/drawing/2014/main" id="{BEF9D138-7813-4448-8000-D30133C50E30}"/>
              </a:ext>
            </a:extLst>
          </p:cNvPr>
          <p:cNvCxnSpPr>
            <a:cxnSpLocks/>
          </p:cNvCxnSpPr>
          <p:nvPr userDrawn="1"/>
        </p:nvCxnSpPr>
        <p:spPr>
          <a:xfrm>
            <a:off x="10812694" y="0"/>
            <a:ext cx="0" cy="528428"/>
          </a:xfrm>
          <a:prstGeom prst="line">
            <a:avLst/>
          </a:prstGeom>
          <a:ln>
            <a:solidFill>
              <a:schemeClr val="bg1">
                <a:lumMod val="75000"/>
              </a:schemeClr>
            </a:solidFill>
          </a:ln>
        </p:spPr>
        <p:style>
          <a:lnRef idx="1">
            <a:schemeClr val="accent2"/>
          </a:lnRef>
          <a:fillRef idx="0">
            <a:schemeClr val="accent2"/>
          </a:fillRef>
          <a:effectRef idx="0">
            <a:schemeClr val="accent2"/>
          </a:effectRef>
          <a:fontRef idx="minor">
            <a:schemeClr val="tx1"/>
          </a:fontRef>
        </p:style>
      </p:cxnSp>
      <p:cxnSp>
        <p:nvCxnSpPr>
          <p:cNvPr id="16" name="Connecteur droit 15">
            <a:extLst>
              <a:ext uri="{FF2B5EF4-FFF2-40B4-BE49-F238E27FC236}">
                <a16:creationId xmlns:a16="http://schemas.microsoft.com/office/drawing/2014/main" id="{715F0211-8A21-401E-9EA2-8503FF3C4EC3}"/>
              </a:ext>
            </a:extLst>
          </p:cNvPr>
          <p:cNvCxnSpPr>
            <a:cxnSpLocks/>
          </p:cNvCxnSpPr>
          <p:nvPr userDrawn="1"/>
        </p:nvCxnSpPr>
        <p:spPr>
          <a:xfrm>
            <a:off x="680662" y="0"/>
            <a:ext cx="0" cy="6858000"/>
          </a:xfrm>
          <a:prstGeom prst="line">
            <a:avLst/>
          </a:prstGeom>
          <a:ln>
            <a:solidFill>
              <a:schemeClr val="bg1">
                <a:lumMod val="75000"/>
              </a:schemeClr>
            </a:solidFill>
          </a:ln>
        </p:spPr>
        <p:style>
          <a:lnRef idx="1">
            <a:schemeClr val="accent2"/>
          </a:lnRef>
          <a:fillRef idx="0">
            <a:schemeClr val="accent2"/>
          </a:fillRef>
          <a:effectRef idx="0">
            <a:schemeClr val="accent2"/>
          </a:effectRef>
          <a:fontRef idx="minor">
            <a:schemeClr val="tx1"/>
          </a:fontRef>
        </p:style>
      </p:cxnSp>
      <p:sp>
        <p:nvSpPr>
          <p:cNvPr id="18" name="Espace réservé de la date 2">
            <a:extLst>
              <a:ext uri="{FF2B5EF4-FFF2-40B4-BE49-F238E27FC236}">
                <a16:creationId xmlns:a16="http://schemas.microsoft.com/office/drawing/2014/main" id="{07C1B8FA-CCA2-461E-BD32-332E709B27DA}"/>
              </a:ext>
            </a:extLst>
          </p:cNvPr>
          <p:cNvSpPr>
            <a:spLocks noGrp="1"/>
          </p:cNvSpPr>
          <p:nvPr>
            <p:ph type="dt" sz="half" idx="10"/>
          </p:nvPr>
        </p:nvSpPr>
        <p:spPr>
          <a:xfrm>
            <a:off x="7750297" y="166846"/>
            <a:ext cx="1462305" cy="240657"/>
          </a:xfrm>
          <a:prstGeom prst="rect">
            <a:avLst/>
          </a:prstGeom>
        </p:spPr>
        <p:txBody>
          <a:bodyPr/>
          <a:lstStyle>
            <a:lvl1pPr algn="ctr">
              <a:defRPr sz="900">
                <a:solidFill>
                  <a:schemeClr val="tx1">
                    <a:lumMod val="50000"/>
                    <a:lumOff val="50000"/>
                  </a:schemeClr>
                </a:solidFill>
                <a:latin typeface="Roboto" panose="02000000000000000000" pitchFamily="2" charset="0"/>
                <a:ea typeface="Roboto" panose="02000000000000000000" pitchFamily="2" charset="0"/>
                <a:cs typeface="Roboto" panose="02000000000000000000" pitchFamily="2" charset="0"/>
              </a:defRPr>
            </a:lvl1pPr>
          </a:lstStyle>
          <a:p>
            <a:fld id="{7A9B5F39-02D6-4029-AA5C-D13998A25B2A}" type="datetime1">
              <a:rPr lang="fr-FR" smtClean="0"/>
              <a:t>03/04/2024</a:t>
            </a:fld>
            <a:endParaRPr lang="fr-FR"/>
          </a:p>
        </p:txBody>
      </p:sp>
      <p:cxnSp>
        <p:nvCxnSpPr>
          <p:cNvPr id="20" name="Connecteur droit 19">
            <a:extLst>
              <a:ext uri="{FF2B5EF4-FFF2-40B4-BE49-F238E27FC236}">
                <a16:creationId xmlns:a16="http://schemas.microsoft.com/office/drawing/2014/main" id="{7EB66E08-AD06-46F4-9264-75C53498A42F}"/>
              </a:ext>
            </a:extLst>
          </p:cNvPr>
          <p:cNvCxnSpPr>
            <a:cxnSpLocks/>
          </p:cNvCxnSpPr>
          <p:nvPr userDrawn="1"/>
        </p:nvCxnSpPr>
        <p:spPr>
          <a:xfrm>
            <a:off x="9254101" y="0"/>
            <a:ext cx="0" cy="528428"/>
          </a:xfrm>
          <a:prstGeom prst="line">
            <a:avLst/>
          </a:prstGeom>
          <a:ln>
            <a:solidFill>
              <a:schemeClr val="bg1">
                <a:lumMod val="75000"/>
              </a:schemeClr>
            </a:solidFill>
          </a:ln>
        </p:spPr>
        <p:style>
          <a:lnRef idx="1">
            <a:schemeClr val="accent2"/>
          </a:lnRef>
          <a:fillRef idx="0">
            <a:schemeClr val="accent2"/>
          </a:fillRef>
          <a:effectRef idx="0">
            <a:schemeClr val="accent2"/>
          </a:effectRef>
          <a:fontRef idx="minor">
            <a:schemeClr val="tx1"/>
          </a:fontRef>
        </p:style>
      </p:cxnSp>
      <p:cxnSp>
        <p:nvCxnSpPr>
          <p:cNvPr id="21" name="Connecteur droit 20">
            <a:extLst>
              <a:ext uri="{FF2B5EF4-FFF2-40B4-BE49-F238E27FC236}">
                <a16:creationId xmlns:a16="http://schemas.microsoft.com/office/drawing/2014/main" id="{C0C40262-0E2E-457F-BB40-C9EC6D269D31}"/>
              </a:ext>
            </a:extLst>
          </p:cNvPr>
          <p:cNvCxnSpPr>
            <a:cxnSpLocks/>
          </p:cNvCxnSpPr>
          <p:nvPr userDrawn="1"/>
        </p:nvCxnSpPr>
        <p:spPr>
          <a:xfrm>
            <a:off x="0" y="6297852"/>
            <a:ext cx="12192000" cy="0"/>
          </a:xfrm>
          <a:prstGeom prst="line">
            <a:avLst/>
          </a:prstGeom>
          <a:ln>
            <a:solidFill>
              <a:schemeClr val="bg1">
                <a:lumMod val="75000"/>
              </a:schemeClr>
            </a:solidFill>
          </a:ln>
        </p:spPr>
        <p:style>
          <a:lnRef idx="1">
            <a:schemeClr val="accent2"/>
          </a:lnRef>
          <a:fillRef idx="0">
            <a:schemeClr val="accent2"/>
          </a:fillRef>
          <a:effectRef idx="0">
            <a:schemeClr val="accent2"/>
          </a:effectRef>
          <a:fontRef idx="minor">
            <a:schemeClr val="tx1"/>
          </a:fontRef>
        </p:style>
      </p:cxnSp>
      <p:cxnSp>
        <p:nvCxnSpPr>
          <p:cNvPr id="22" name="Connecteur droit 21">
            <a:extLst>
              <a:ext uri="{FF2B5EF4-FFF2-40B4-BE49-F238E27FC236}">
                <a16:creationId xmlns:a16="http://schemas.microsoft.com/office/drawing/2014/main" id="{823AA212-94FC-46A8-9B78-8AC92E9EEE38}"/>
              </a:ext>
            </a:extLst>
          </p:cNvPr>
          <p:cNvCxnSpPr>
            <a:cxnSpLocks/>
          </p:cNvCxnSpPr>
          <p:nvPr userDrawn="1"/>
        </p:nvCxnSpPr>
        <p:spPr>
          <a:xfrm>
            <a:off x="10712001" y="6297852"/>
            <a:ext cx="0" cy="560148"/>
          </a:xfrm>
          <a:prstGeom prst="line">
            <a:avLst/>
          </a:prstGeom>
          <a:ln>
            <a:solidFill>
              <a:schemeClr val="bg1">
                <a:lumMod val="75000"/>
              </a:schemeClr>
            </a:solidFill>
          </a:ln>
        </p:spPr>
        <p:style>
          <a:lnRef idx="1">
            <a:schemeClr val="accent2"/>
          </a:lnRef>
          <a:fillRef idx="0">
            <a:schemeClr val="accent2"/>
          </a:fillRef>
          <a:effectRef idx="0">
            <a:schemeClr val="accent2"/>
          </a:effectRef>
          <a:fontRef idx="minor">
            <a:schemeClr val="tx1"/>
          </a:fontRef>
        </p:style>
      </p:cxnSp>
      <p:sp>
        <p:nvSpPr>
          <p:cNvPr id="23" name="Rectangle 22">
            <a:extLst>
              <a:ext uri="{FF2B5EF4-FFF2-40B4-BE49-F238E27FC236}">
                <a16:creationId xmlns:a16="http://schemas.microsoft.com/office/drawing/2014/main" id="{B2C5B37F-FEDC-44F6-B144-F4A5696A73D8}"/>
              </a:ext>
            </a:extLst>
          </p:cNvPr>
          <p:cNvSpPr/>
          <p:nvPr userDrawn="1"/>
        </p:nvSpPr>
        <p:spPr>
          <a:xfrm>
            <a:off x="1314451" y="528428"/>
            <a:ext cx="1151164" cy="78332"/>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6" name="Connecteur droit 25">
            <a:extLst>
              <a:ext uri="{FF2B5EF4-FFF2-40B4-BE49-F238E27FC236}">
                <a16:creationId xmlns:a16="http://schemas.microsoft.com/office/drawing/2014/main" id="{78B3FBED-312C-4B97-883C-35428D31282F}"/>
              </a:ext>
            </a:extLst>
          </p:cNvPr>
          <p:cNvCxnSpPr>
            <a:cxnSpLocks/>
          </p:cNvCxnSpPr>
          <p:nvPr userDrawn="1"/>
        </p:nvCxnSpPr>
        <p:spPr>
          <a:xfrm>
            <a:off x="7791791" y="0"/>
            <a:ext cx="0" cy="528428"/>
          </a:xfrm>
          <a:prstGeom prst="line">
            <a:avLst/>
          </a:prstGeom>
          <a:ln>
            <a:solidFill>
              <a:schemeClr val="bg1">
                <a:lumMod val="75000"/>
              </a:schemeClr>
            </a:solidFill>
          </a:ln>
        </p:spPr>
        <p:style>
          <a:lnRef idx="1">
            <a:schemeClr val="accent2"/>
          </a:lnRef>
          <a:fillRef idx="0">
            <a:schemeClr val="accent2"/>
          </a:fillRef>
          <a:effectRef idx="0">
            <a:schemeClr val="accent2"/>
          </a:effectRef>
          <a:fontRef idx="minor">
            <a:schemeClr val="tx1"/>
          </a:fontRef>
        </p:style>
      </p:cxnSp>
      <p:sp>
        <p:nvSpPr>
          <p:cNvPr id="27" name="Footer Placeholder 3">
            <a:extLst>
              <a:ext uri="{FF2B5EF4-FFF2-40B4-BE49-F238E27FC236}">
                <a16:creationId xmlns:a16="http://schemas.microsoft.com/office/drawing/2014/main" id="{ECCC0A3C-04FD-49CB-A08E-75BE886CF3F6}"/>
              </a:ext>
            </a:extLst>
          </p:cNvPr>
          <p:cNvSpPr>
            <a:spLocks noGrp="1"/>
          </p:cNvSpPr>
          <p:nvPr>
            <p:ph type="ftr" sz="quarter" idx="11"/>
          </p:nvPr>
        </p:nvSpPr>
        <p:spPr>
          <a:xfrm>
            <a:off x="673964" y="6356350"/>
            <a:ext cx="4114800" cy="365125"/>
          </a:xfrm>
        </p:spPr>
        <p:txBody>
          <a:bodyPr/>
          <a:lstStyle/>
          <a:p>
            <a:r>
              <a:rPr lang="en-US"/>
              <a:t>Copyright ©2023 WOCSA – All rights reserved  </a:t>
            </a:r>
            <a:endParaRPr lang="fr-FR"/>
          </a:p>
        </p:txBody>
      </p:sp>
    </p:spTree>
    <p:extLst>
      <p:ext uri="{BB962C8B-B14F-4D97-AF65-F5344CB8AC3E}">
        <p14:creationId xmlns:p14="http://schemas.microsoft.com/office/powerpoint/2010/main" val="913170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de section">
    <p:bg>
      <p:bgPr>
        <a:solidFill>
          <a:srgbClr val="FB7023"/>
        </a:solidFill>
        <a:effectLst/>
      </p:bgPr>
    </p:bg>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D2CB91B6-EB48-4947-BBE2-F8766350F688}"/>
              </a:ext>
            </a:extLst>
          </p:cNvPr>
          <p:cNvSpPr>
            <a:spLocks noGrp="1"/>
          </p:cNvSpPr>
          <p:nvPr>
            <p:ph type="body" idx="1"/>
          </p:nvPr>
        </p:nvSpPr>
        <p:spPr>
          <a:xfrm>
            <a:off x="1314451" y="2138683"/>
            <a:ext cx="9975850" cy="3768957"/>
          </a:xfrm>
        </p:spPr>
        <p:txBody>
          <a:bodyPr numCol="2" anchor="ct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17" name="Titre 1">
            <a:extLst>
              <a:ext uri="{FF2B5EF4-FFF2-40B4-BE49-F238E27FC236}">
                <a16:creationId xmlns:a16="http://schemas.microsoft.com/office/drawing/2014/main" id="{0F21F2E4-B1C3-48CF-9855-880B57FDEC8D}"/>
              </a:ext>
            </a:extLst>
          </p:cNvPr>
          <p:cNvSpPr>
            <a:spLocks noGrp="1"/>
          </p:cNvSpPr>
          <p:nvPr>
            <p:ph type="title"/>
          </p:nvPr>
        </p:nvSpPr>
        <p:spPr>
          <a:xfrm>
            <a:off x="1314451" y="732675"/>
            <a:ext cx="9975850" cy="1137221"/>
          </a:xfrm>
        </p:spPr>
        <p:txBody>
          <a:bodyPr anchor="t">
            <a:noAutofit/>
          </a:bodyPr>
          <a:lstStyle>
            <a:lvl1pPr>
              <a:defRPr sz="8800">
                <a:solidFill>
                  <a:schemeClr val="accent2">
                    <a:lumMod val="75000"/>
                  </a:schemeClr>
                </a:solidFill>
              </a:defRPr>
            </a:lvl1pPr>
          </a:lstStyle>
          <a:p>
            <a:r>
              <a:rPr lang="fr-FR"/>
              <a:t>Modifiez le style du titre</a:t>
            </a:r>
          </a:p>
        </p:txBody>
      </p:sp>
      <p:cxnSp>
        <p:nvCxnSpPr>
          <p:cNvPr id="19" name="Connecteur droit 18">
            <a:extLst>
              <a:ext uri="{FF2B5EF4-FFF2-40B4-BE49-F238E27FC236}">
                <a16:creationId xmlns:a16="http://schemas.microsoft.com/office/drawing/2014/main" id="{606BE22F-5BFB-4CF4-B702-30184CE3091E}"/>
              </a:ext>
            </a:extLst>
          </p:cNvPr>
          <p:cNvCxnSpPr>
            <a:cxnSpLocks/>
          </p:cNvCxnSpPr>
          <p:nvPr userDrawn="1"/>
        </p:nvCxnSpPr>
        <p:spPr>
          <a:xfrm>
            <a:off x="680662" y="0"/>
            <a:ext cx="0" cy="6858000"/>
          </a:xfrm>
          <a:prstGeom prst="line">
            <a:avLst/>
          </a:prstGeom>
          <a:ln>
            <a:solidFill>
              <a:srgbClr val="EB671D"/>
            </a:solidFill>
          </a:ln>
        </p:spPr>
        <p:style>
          <a:lnRef idx="1">
            <a:schemeClr val="accent2"/>
          </a:lnRef>
          <a:fillRef idx="0">
            <a:schemeClr val="accent2"/>
          </a:fillRef>
          <a:effectRef idx="0">
            <a:schemeClr val="accent2"/>
          </a:effectRef>
          <a:fontRef idx="minor">
            <a:schemeClr val="tx1"/>
          </a:fontRef>
        </p:style>
      </p:cxnSp>
      <p:cxnSp>
        <p:nvCxnSpPr>
          <p:cNvPr id="24" name="Connecteur droit 23">
            <a:extLst>
              <a:ext uri="{FF2B5EF4-FFF2-40B4-BE49-F238E27FC236}">
                <a16:creationId xmlns:a16="http://schemas.microsoft.com/office/drawing/2014/main" id="{7F0DA16C-5640-45C8-BC67-8E765E5ADAFB}"/>
              </a:ext>
            </a:extLst>
          </p:cNvPr>
          <p:cNvCxnSpPr>
            <a:cxnSpLocks/>
          </p:cNvCxnSpPr>
          <p:nvPr userDrawn="1"/>
        </p:nvCxnSpPr>
        <p:spPr>
          <a:xfrm>
            <a:off x="0" y="6297852"/>
            <a:ext cx="12192000" cy="0"/>
          </a:xfrm>
          <a:prstGeom prst="line">
            <a:avLst/>
          </a:prstGeom>
          <a:ln>
            <a:solidFill>
              <a:srgbClr val="EB671D"/>
            </a:solidFill>
          </a:ln>
        </p:spPr>
        <p:style>
          <a:lnRef idx="1">
            <a:schemeClr val="accent2"/>
          </a:lnRef>
          <a:fillRef idx="0">
            <a:schemeClr val="accent2"/>
          </a:fillRef>
          <a:effectRef idx="0">
            <a:schemeClr val="accent2"/>
          </a:effectRef>
          <a:fontRef idx="minor">
            <a:schemeClr val="tx1"/>
          </a:fontRef>
        </p:style>
      </p:cxnSp>
      <p:cxnSp>
        <p:nvCxnSpPr>
          <p:cNvPr id="25" name="Connecteur droit 24">
            <a:extLst>
              <a:ext uri="{FF2B5EF4-FFF2-40B4-BE49-F238E27FC236}">
                <a16:creationId xmlns:a16="http://schemas.microsoft.com/office/drawing/2014/main" id="{0C5AAC78-E86A-4B67-ADE6-97C236DD9757}"/>
              </a:ext>
            </a:extLst>
          </p:cNvPr>
          <p:cNvCxnSpPr>
            <a:cxnSpLocks/>
          </p:cNvCxnSpPr>
          <p:nvPr userDrawn="1"/>
        </p:nvCxnSpPr>
        <p:spPr>
          <a:xfrm>
            <a:off x="10712001" y="6297852"/>
            <a:ext cx="0" cy="560148"/>
          </a:xfrm>
          <a:prstGeom prst="line">
            <a:avLst/>
          </a:prstGeom>
          <a:ln>
            <a:solidFill>
              <a:srgbClr val="EB671D"/>
            </a:solidFill>
          </a:ln>
        </p:spPr>
        <p:style>
          <a:lnRef idx="1">
            <a:schemeClr val="accent2"/>
          </a:lnRef>
          <a:fillRef idx="0">
            <a:schemeClr val="accent2"/>
          </a:fillRef>
          <a:effectRef idx="0">
            <a:schemeClr val="accent2"/>
          </a:effectRef>
          <a:fontRef idx="minor">
            <a:schemeClr val="tx1"/>
          </a:fontRef>
        </p:style>
      </p:cxnSp>
      <p:sp>
        <p:nvSpPr>
          <p:cNvPr id="26" name="Rectangle 25">
            <a:extLst>
              <a:ext uri="{FF2B5EF4-FFF2-40B4-BE49-F238E27FC236}">
                <a16:creationId xmlns:a16="http://schemas.microsoft.com/office/drawing/2014/main" id="{2C3DBF69-2866-4257-9F4C-14F8EE41D1D6}"/>
              </a:ext>
            </a:extLst>
          </p:cNvPr>
          <p:cNvSpPr/>
          <p:nvPr userDrawn="1"/>
        </p:nvSpPr>
        <p:spPr>
          <a:xfrm>
            <a:off x="1314451" y="528428"/>
            <a:ext cx="1151164" cy="7833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Espace réservé du pied de page 4">
            <a:extLst>
              <a:ext uri="{FF2B5EF4-FFF2-40B4-BE49-F238E27FC236}">
                <a16:creationId xmlns:a16="http://schemas.microsoft.com/office/drawing/2014/main" id="{84D80078-B010-40D2-9B4C-DA76D1220573}"/>
              </a:ext>
            </a:extLst>
          </p:cNvPr>
          <p:cNvSpPr txBox="1">
            <a:spLocks/>
          </p:cNvSpPr>
          <p:nvPr userDrawn="1"/>
        </p:nvSpPr>
        <p:spPr>
          <a:xfrm>
            <a:off x="1148220" y="6376195"/>
            <a:ext cx="4529819" cy="365125"/>
          </a:xfrm>
          <a:prstGeom prst="rect">
            <a:avLst/>
          </a:prstGeom>
        </p:spPr>
        <p:txBody>
          <a:bodyPr vert="horz" lIns="91440" tIns="45720" rIns="91440" bIns="45720" rtlCol="0" anchor="ctr"/>
          <a:lstStyle>
            <a:defPPr>
              <a:defRPr lang="fr-FR"/>
            </a:defPPr>
            <a:lvl1pPr marL="0" algn="ctr" defTabSz="914400" rtl="0" eaLnBrk="1" latinLnBrk="0" hangingPunct="1">
              <a:defRPr sz="900" kern="1200">
                <a:solidFill>
                  <a:schemeClr val="tx1">
                    <a:tint val="75000"/>
                  </a:schemeClr>
                </a:solidFill>
                <a:latin typeface="Roboto" panose="02000000000000000000" pitchFamily="2" charset="0"/>
                <a:ea typeface="Roboto" panose="02000000000000000000" pitchFamily="2" charset="0"/>
                <a:cs typeface="Roboto" panose="020000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900">
                <a:solidFill>
                  <a:schemeClr val="bg1"/>
                </a:solidFill>
              </a:rPr>
              <a:t>Copyright ©2020 WOCSA – All rights reserved</a:t>
            </a:r>
            <a:r>
              <a:rPr lang="fr-FR" sz="900">
                <a:solidFill>
                  <a:schemeClr val="bg1"/>
                </a:solidFill>
              </a:rPr>
              <a:t> </a:t>
            </a:r>
          </a:p>
        </p:txBody>
      </p:sp>
      <p:cxnSp>
        <p:nvCxnSpPr>
          <p:cNvPr id="30" name="Connecteur droit 29">
            <a:extLst>
              <a:ext uri="{FF2B5EF4-FFF2-40B4-BE49-F238E27FC236}">
                <a16:creationId xmlns:a16="http://schemas.microsoft.com/office/drawing/2014/main" id="{93316255-3B8E-4015-8895-EB0DC157FA71}"/>
              </a:ext>
            </a:extLst>
          </p:cNvPr>
          <p:cNvCxnSpPr>
            <a:cxnSpLocks/>
          </p:cNvCxnSpPr>
          <p:nvPr userDrawn="1"/>
        </p:nvCxnSpPr>
        <p:spPr>
          <a:xfrm>
            <a:off x="0" y="528428"/>
            <a:ext cx="12192000" cy="0"/>
          </a:xfrm>
          <a:prstGeom prst="line">
            <a:avLst/>
          </a:prstGeom>
          <a:ln>
            <a:solidFill>
              <a:srgbClr val="EB671D"/>
            </a:solidFill>
          </a:ln>
        </p:spPr>
        <p:style>
          <a:lnRef idx="1">
            <a:schemeClr val="accent2"/>
          </a:lnRef>
          <a:fillRef idx="0">
            <a:schemeClr val="accent2"/>
          </a:fillRef>
          <a:effectRef idx="0">
            <a:schemeClr val="accent2"/>
          </a:effectRef>
          <a:fontRef idx="minor">
            <a:schemeClr val="tx1"/>
          </a:fontRef>
        </p:style>
      </p:cxnSp>
      <p:cxnSp>
        <p:nvCxnSpPr>
          <p:cNvPr id="32" name="Connecteur droit 31">
            <a:extLst>
              <a:ext uri="{FF2B5EF4-FFF2-40B4-BE49-F238E27FC236}">
                <a16:creationId xmlns:a16="http://schemas.microsoft.com/office/drawing/2014/main" id="{CE0DB66C-10B3-4160-9FD8-B689643C46BD}"/>
              </a:ext>
            </a:extLst>
          </p:cNvPr>
          <p:cNvCxnSpPr>
            <a:cxnSpLocks/>
          </p:cNvCxnSpPr>
          <p:nvPr userDrawn="1"/>
        </p:nvCxnSpPr>
        <p:spPr>
          <a:xfrm>
            <a:off x="10812694" y="0"/>
            <a:ext cx="0" cy="528428"/>
          </a:xfrm>
          <a:prstGeom prst="line">
            <a:avLst/>
          </a:prstGeom>
          <a:ln>
            <a:solidFill>
              <a:srgbClr val="EB671D"/>
            </a:solidFill>
          </a:ln>
        </p:spPr>
        <p:style>
          <a:lnRef idx="1">
            <a:schemeClr val="accent2"/>
          </a:lnRef>
          <a:fillRef idx="0">
            <a:schemeClr val="accent2"/>
          </a:fillRef>
          <a:effectRef idx="0">
            <a:schemeClr val="accent2"/>
          </a:effectRef>
          <a:fontRef idx="minor">
            <a:schemeClr val="tx1"/>
          </a:fontRef>
        </p:style>
      </p:cxnSp>
      <p:cxnSp>
        <p:nvCxnSpPr>
          <p:cNvPr id="36" name="Connecteur droit 35">
            <a:extLst>
              <a:ext uri="{FF2B5EF4-FFF2-40B4-BE49-F238E27FC236}">
                <a16:creationId xmlns:a16="http://schemas.microsoft.com/office/drawing/2014/main" id="{6C64F320-5315-4B1B-A1F6-6D84F71D25EE}"/>
              </a:ext>
            </a:extLst>
          </p:cNvPr>
          <p:cNvCxnSpPr>
            <a:cxnSpLocks/>
          </p:cNvCxnSpPr>
          <p:nvPr userDrawn="1"/>
        </p:nvCxnSpPr>
        <p:spPr>
          <a:xfrm>
            <a:off x="9254101" y="0"/>
            <a:ext cx="0" cy="528428"/>
          </a:xfrm>
          <a:prstGeom prst="line">
            <a:avLst/>
          </a:prstGeom>
          <a:ln>
            <a:solidFill>
              <a:srgbClr val="EB671D"/>
            </a:solidFill>
          </a:ln>
        </p:spPr>
        <p:style>
          <a:lnRef idx="1">
            <a:schemeClr val="accent2"/>
          </a:lnRef>
          <a:fillRef idx="0">
            <a:schemeClr val="accent2"/>
          </a:fillRef>
          <a:effectRef idx="0">
            <a:schemeClr val="accent2"/>
          </a:effectRef>
          <a:fontRef idx="minor">
            <a:schemeClr val="tx1"/>
          </a:fontRef>
        </p:style>
      </p:cxnSp>
      <p:cxnSp>
        <p:nvCxnSpPr>
          <p:cNvPr id="38" name="Connecteur droit 37">
            <a:extLst>
              <a:ext uri="{FF2B5EF4-FFF2-40B4-BE49-F238E27FC236}">
                <a16:creationId xmlns:a16="http://schemas.microsoft.com/office/drawing/2014/main" id="{4AF1C970-5F7F-4402-A8CF-A7C2CA6B6B80}"/>
              </a:ext>
            </a:extLst>
          </p:cNvPr>
          <p:cNvCxnSpPr>
            <a:cxnSpLocks/>
          </p:cNvCxnSpPr>
          <p:nvPr userDrawn="1"/>
        </p:nvCxnSpPr>
        <p:spPr>
          <a:xfrm>
            <a:off x="7791791" y="0"/>
            <a:ext cx="0" cy="528428"/>
          </a:xfrm>
          <a:prstGeom prst="line">
            <a:avLst/>
          </a:prstGeom>
          <a:ln>
            <a:solidFill>
              <a:srgbClr val="EB671D"/>
            </a:solidFill>
          </a:ln>
        </p:spPr>
        <p:style>
          <a:lnRef idx="1">
            <a:schemeClr val="accent2"/>
          </a:lnRef>
          <a:fillRef idx="0">
            <a:schemeClr val="accent2"/>
          </a:fillRef>
          <a:effectRef idx="0">
            <a:schemeClr val="accent2"/>
          </a:effectRef>
          <a:fontRef idx="minor">
            <a:schemeClr val="tx1"/>
          </a:fontRef>
        </p:style>
      </p:cxnSp>
      <p:sp>
        <p:nvSpPr>
          <p:cNvPr id="22" name="Espace réservé du numéro de diapositive 5">
            <a:extLst>
              <a:ext uri="{FF2B5EF4-FFF2-40B4-BE49-F238E27FC236}">
                <a16:creationId xmlns:a16="http://schemas.microsoft.com/office/drawing/2014/main" id="{10C1A306-F3C8-490A-8911-7F14CD2B4BE3}"/>
              </a:ext>
            </a:extLst>
          </p:cNvPr>
          <p:cNvSpPr txBox="1">
            <a:spLocks/>
          </p:cNvSpPr>
          <p:nvPr userDrawn="1"/>
        </p:nvSpPr>
        <p:spPr>
          <a:xfrm>
            <a:off x="11197470" y="168591"/>
            <a:ext cx="830839" cy="238912"/>
          </a:xfrm>
          <a:prstGeom prst="rect">
            <a:avLst/>
          </a:prstGeom>
        </p:spPr>
        <p:txBody>
          <a:bodyPr/>
          <a:lstStyle>
            <a:defPPr>
              <a:defRPr lang="fr-FR"/>
            </a:defPPr>
            <a:lvl1pPr marL="0" algn="r" defTabSz="914400" rtl="0" eaLnBrk="1" latinLnBrk="0" hangingPunct="1">
              <a:defRPr sz="105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704C5948-0FF0-4009-AFAE-12137419FA48}" type="slidenum">
              <a:rPr lang="fr-FR" sz="900" smtClean="0">
                <a:solidFill>
                  <a:schemeClr val="tx1">
                    <a:lumMod val="50000"/>
                    <a:lumOff val="50000"/>
                  </a:schemeClr>
                </a:solidFill>
              </a:rPr>
              <a:pPr algn="l"/>
              <a:t>‹N°›</a:t>
            </a:fld>
            <a:endParaRPr lang="fr-FR" sz="900">
              <a:solidFill>
                <a:schemeClr val="tx1">
                  <a:lumMod val="50000"/>
                  <a:lumOff val="50000"/>
                </a:schemeClr>
              </a:solidFill>
            </a:endParaRPr>
          </a:p>
        </p:txBody>
      </p:sp>
      <p:sp>
        <p:nvSpPr>
          <p:cNvPr id="4" name="Rectangle 3">
            <a:extLst>
              <a:ext uri="{FF2B5EF4-FFF2-40B4-BE49-F238E27FC236}">
                <a16:creationId xmlns:a16="http://schemas.microsoft.com/office/drawing/2014/main" id="{81F4EDB0-2613-49DF-A436-DCEB2787E5A6}"/>
              </a:ext>
            </a:extLst>
          </p:cNvPr>
          <p:cNvSpPr/>
          <p:nvPr userDrawn="1"/>
        </p:nvSpPr>
        <p:spPr>
          <a:xfrm>
            <a:off x="10812694" y="6343650"/>
            <a:ext cx="1145523" cy="514349"/>
          </a:xfrm>
          <a:prstGeom prst="rect">
            <a:avLst/>
          </a:prstGeom>
          <a:solidFill>
            <a:srgbClr val="FB70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9" name="Image 12" descr="Une image contenant dessin&#10;&#10;Description générée automatiquement">
            <a:extLst>
              <a:ext uri="{FF2B5EF4-FFF2-40B4-BE49-F238E27FC236}">
                <a16:creationId xmlns:a16="http://schemas.microsoft.com/office/drawing/2014/main" id="{2C92E510-E9FF-4CBE-A263-DF7FBBCCCEBF}"/>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11055328" y="6427285"/>
            <a:ext cx="791051" cy="265793"/>
          </a:xfrm>
          <a:prstGeom prst="rect">
            <a:avLst/>
          </a:prstGeom>
        </p:spPr>
      </p:pic>
    </p:spTree>
    <p:extLst>
      <p:ext uri="{BB962C8B-B14F-4D97-AF65-F5344CB8AC3E}">
        <p14:creationId xmlns:p14="http://schemas.microsoft.com/office/powerpoint/2010/main" val="4010644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re de section">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23" name="Graphique 22">
            <a:extLst>
              <a:ext uri="{FF2B5EF4-FFF2-40B4-BE49-F238E27FC236}">
                <a16:creationId xmlns:a16="http://schemas.microsoft.com/office/drawing/2014/main" id="{F1585842-7FED-4EF3-AEDE-955CE74A223A}"/>
              </a:ext>
            </a:extLst>
          </p:cNvPr>
          <p:cNvPicPr>
            <a:picLocks noChangeAspect="1"/>
          </p:cNvPicPr>
          <p:nvPr userDrawn="1"/>
        </p:nvPicPr>
        <p:blipFill>
          <a:blip r:embed="rId2">
            <a:alphaModFix amt="80000"/>
            <a:extLst>
              <a:ext uri="{96DAC541-7B7A-43D3-8B79-37D633B846F1}">
                <asvg:svgBlip xmlns:asvg="http://schemas.microsoft.com/office/drawing/2016/SVG/main" r:embed="rId3"/>
              </a:ext>
            </a:extLst>
          </a:blip>
          <a:stretch>
            <a:fillRect/>
          </a:stretch>
        </p:blipFill>
        <p:spPr>
          <a:xfrm>
            <a:off x="-3503229" y="141335"/>
            <a:ext cx="6454653" cy="6466584"/>
          </a:xfrm>
          <a:prstGeom prst="rect">
            <a:avLst/>
          </a:prstGeom>
        </p:spPr>
      </p:pic>
      <p:sp>
        <p:nvSpPr>
          <p:cNvPr id="6" name="Rectangle 5">
            <a:extLst>
              <a:ext uri="{FF2B5EF4-FFF2-40B4-BE49-F238E27FC236}">
                <a16:creationId xmlns:a16="http://schemas.microsoft.com/office/drawing/2014/main" id="{9F62E3E7-35F1-4E06-9F1A-4CE1B83781CB}"/>
              </a:ext>
            </a:extLst>
          </p:cNvPr>
          <p:cNvSpPr/>
          <p:nvPr userDrawn="1"/>
        </p:nvSpPr>
        <p:spPr>
          <a:xfrm>
            <a:off x="0" y="0"/>
            <a:ext cx="680659"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8A1F3E7B-4D5C-4043-8B4A-03FB7DD3E2DE}"/>
              </a:ext>
            </a:extLst>
          </p:cNvPr>
          <p:cNvSpPr/>
          <p:nvPr userDrawn="1"/>
        </p:nvSpPr>
        <p:spPr>
          <a:xfrm>
            <a:off x="892629" y="6297851"/>
            <a:ext cx="8757390" cy="440295"/>
          </a:xfrm>
          <a:prstGeom prst="rect">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fr-FR"/>
          </a:p>
        </p:txBody>
      </p:sp>
      <p:sp>
        <p:nvSpPr>
          <p:cNvPr id="9" name="Espace réservé du pied de page 4">
            <a:extLst>
              <a:ext uri="{FF2B5EF4-FFF2-40B4-BE49-F238E27FC236}">
                <a16:creationId xmlns:a16="http://schemas.microsoft.com/office/drawing/2014/main" id="{0E07D760-C48B-4D9C-82EC-D5809C0CBD91}"/>
              </a:ext>
            </a:extLst>
          </p:cNvPr>
          <p:cNvSpPr txBox="1">
            <a:spLocks/>
          </p:cNvSpPr>
          <p:nvPr userDrawn="1"/>
        </p:nvSpPr>
        <p:spPr>
          <a:xfrm>
            <a:off x="1148220" y="6376195"/>
            <a:ext cx="4529819" cy="365125"/>
          </a:xfrm>
          <a:prstGeom prst="rect">
            <a:avLst/>
          </a:prstGeom>
        </p:spPr>
        <p:txBody>
          <a:bodyPr vert="horz" lIns="91440" tIns="45720" rIns="91440" bIns="45720" rtlCol="0" anchor="ctr"/>
          <a:lstStyle>
            <a:defPPr>
              <a:defRPr lang="fr-FR"/>
            </a:defPPr>
            <a:lvl1pPr marL="0" algn="ctr" defTabSz="914400" rtl="0" eaLnBrk="1" latinLnBrk="0" hangingPunct="1">
              <a:defRPr sz="900" kern="1200">
                <a:solidFill>
                  <a:schemeClr val="tx1">
                    <a:tint val="75000"/>
                  </a:schemeClr>
                </a:solidFill>
                <a:latin typeface="Roboto" panose="02000000000000000000" pitchFamily="2" charset="0"/>
                <a:ea typeface="Roboto" panose="02000000000000000000" pitchFamily="2" charset="0"/>
                <a:cs typeface="Roboto" panose="020000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900">
                <a:solidFill>
                  <a:schemeClr val="tx1">
                    <a:lumMod val="65000"/>
                    <a:lumOff val="35000"/>
                  </a:schemeClr>
                </a:solidFill>
              </a:rPr>
              <a:t>Copyright ©2020 WOCSA – All rights reserved</a:t>
            </a:r>
            <a:r>
              <a:rPr lang="fr-FR" sz="900">
                <a:solidFill>
                  <a:schemeClr val="tx1">
                    <a:lumMod val="65000"/>
                    <a:lumOff val="35000"/>
                  </a:schemeClr>
                </a:solidFill>
              </a:rPr>
              <a:t> </a:t>
            </a:r>
          </a:p>
        </p:txBody>
      </p:sp>
      <p:sp>
        <p:nvSpPr>
          <p:cNvPr id="17" name="Titre 1">
            <a:extLst>
              <a:ext uri="{FF2B5EF4-FFF2-40B4-BE49-F238E27FC236}">
                <a16:creationId xmlns:a16="http://schemas.microsoft.com/office/drawing/2014/main" id="{0F21F2E4-B1C3-48CF-9855-880B57FDEC8D}"/>
              </a:ext>
            </a:extLst>
          </p:cNvPr>
          <p:cNvSpPr>
            <a:spLocks noGrp="1"/>
          </p:cNvSpPr>
          <p:nvPr>
            <p:ph type="title"/>
          </p:nvPr>
        </p:nvSpPr>
        <p:spPr>
          <a:xfrm>
            <a:off x="1215270" y="2919045"/>
            <a:ext cx="9975850" cy="1137221"/>
          </a:xfrm>
        </p:spPr>
        <p:txBody>
          <a:bodyPr anchor="t">
            <a:noAutofit/>
          </a:bodyPr>
          <a:lstStyle>
            <a:lvl1pPr>
              <a:defRPr sz="5400">
                <a:solidFill>
                  <a:schemeClr val="bg1"/>
                </a:solidFill>
              </a:defRPr>
            </a:lvl1pPr>
          </a:lstStyle>
          <a:p>
            <a:r>
              <a:rPr lang="fr-FR"/>
              <a:t>Modifiez le style du titre</a:t>
            </a:r>
          </a:p>
        </p:txBody>
      </p:sp>
      <p:cxnSp>
        <p:nvCxnSpPr>
          <p:cNvPr id="15" name="Connecteur droit 14">
            <a:extLst>
              <a:ext uri="{FF2B5EF4-FFF2-40B4-BE49-F238E27FC236}">
                <a16:creationId xmlns:a16="http://schemas.microsoft.com/office/drawing/2014/main" id="{64780070-AA6D-404D-BE47-1FA6C9EED690}"/>
              </a:ext>
            </a:extLst>
          </p:cNvPr>
          <p:cNvCxnSpPr>
            <a:cxnSpLocks/>
          </p:cNvCxnSpPr>
          <p:nvPr userDrawn="1"/>
        </p:nvCxnSpPr>
        <p:spPr>
          <a:xfrm>
            <a:off x="680662" y="0"/>
            <a:ext cx="0" cy="6858000"/>
          </a:xfrm>
          <a:prstGeom prst="line">
            <a:avLst/>
          </a:prstGeom>
          <a:ln>
            <a:solidFill>
              <a:schemeClr val="tx1">
                <a:lumMod val="75000"/>
                <a:lumOff val="25000"/>
              </a:schemeClr>
            </a:solidFill>
          </a:ln>
        </p:spPr>
        <p:style>
          <a:lnRef idx="1">
            <a:schemeClr val="accent2"/>
          </a:lnRef>
          <a:fillRef idx="0">
            <a:schemeClr val="accent2"/>
          </a:fillRef>
          <a:effectRef idx="0">
            <a:schemeClr val="accent2"/>
          </a:effectRef>
          <a:fontRef idx="minor">
            <a:schemeClr val="tx1"/>
          </a:fontRef>
        </p:style>
      </p:cxnSp>
      <p:cxnSp>
        <p:nvCxnSpPr>
          <p:cNvPr id="21" name="Connecteur droit 20">
            <a:extLst>
              <a:ext uri="{FF2B5EF4-FFF2-40B4-BE49-F238E27FC236}">
                <a16:creationId xmlns:a16="http://schemas.microsoft.com/office/drawing/2014/main" id="{85EEC2BC-F5B1-4BB9-B02F-90165B9FAFA4}"/>
              </a:ext>
            </a:extLst>
          </p:cNvPr>
          <p:cNvCxnSpPr>
            <a:cxnSpLocks/>
          </p:cNvCxnSpPr>
          <p:nvPr userDrawn="1"/>
        </p:nvCxnSpPr>
        <p:spPr>
          <a:xfrm>
            <a:off x="0" y="6297852"/>
            <a:ext cx="12192000" cy="0"/>
          </a:xfrm>
          <a:prstGeom prst="line">
            <a:avLst/>
          </a:prstGeom>
          <a:ln>
            <a:solidFill>
              <a:schemeClr val="tx1">
                <a:lumMod val="75000"/>
                <a:lumOff val="25000"/>
              </a:schemeClr>
            </a:solidFill>
          </a:ln>
        </p:spPr>
        <p:style>
          <a:lnRef idx="1">
            <a:schemeClr val="accent2"/>
          </a:lnRef>
          <a:fillRef idx="0">
            <a:schemeClr val="accent2"/>
          </a:fillRef>
          <a:effectRef idx="0">
            <a:schemeClr val="accent2"/>
          </a:effectRef>
          <a:fontRef idx="minor">
            <a:schemeClr val="tx1"/>
          </a:fontRef>
        </p:style>
      </p:cxnSp>
      <p:cxnSp>
        <p:nvCxnSpPr>
          <p:cNvPr id="22" name="Connecteur droit 21">
            <a:extLst>
              <a:ext uri="{FF2B5EF4-FFF2-40B4-BE49-F238E27FC236}">
                <a16:creationId xmlns:a16="http://schemas.microsoft.com/office/drawing/2014/main" id="{A5390426-6A25-4518-84D5-35DAB0CE394B}"/>
              </a:ext>
            </a:extLst>
          </p:cNvPr>
          <p:cNvCxnSpPr>
            <a:cxnSpLocks/>
          </p:cNvCxnSpPr>
          <p:nvPr userDrawn="1"/>
        </p:nvCxnSpPr>
        <p:spPr>
          <a:xfrm>
            <a:off x="10712001" y="6297852"/>
            <a:ext cx="0" cy="560148"/>
          </a:xfrm>
          <a:prstGeom prst="line">
            <a:avLst/>
          </a:prstGeom>
          <a:ln>
            <a:solidFill>
              <a:schemeClr val="tx1">
                <a:lumMod val="85000"/>
                <a:lumOff val="15000"/>
              </a:schemeClr>
            </a:solidFill>
          </a:ln>
        </p:spPr>
        <p:style>
          <a:lnRef idx="1">
            <a:schemeClr val="accent2"/>
          </a:lnRef>
          <a:fillRef idx="0">
            <a:schemeClr val="accent2"/>
          </a:fillRef>
          <a:effectRef idx="0">
            <a:schemeClr val="accent2"/>
          </a:effectRef>
          <a:fontRef idx="minor">
            <a:schemeClr val="tx1"/>
          </a:fontRef>
        </p:style>
      </p:cxnSp>
      <p:cxnSp>
        <p:nvCxnSpPr>
          <p:cNvPr id="25" name="Connecteur droit 24">
            <a:extLst>
              <a:ext uri="{FF2B5EF4-FFF2-40B4-BE49-F238E27FC236}">
                <a16:creationId xmlns:a16="http://schemas.microsoft.com/office/drawing/2014/main" id="{7A3B2AD3-8548-455E-9E36-C24740E0F944}"/>
              </a:ext>
            </a:extLst>
          </p:cNvPr>
          <p:cNvCxnSpPr>
            <a:cxnSpLocks/>
          </p:cNvCxnSpPr>
          <p:nvPr userDrawn="1"/>
        </p:nvCxnSpPr>
        <p:spPr>
          <a:xfrm>
            <a:off x="0" y="528428"/>
            <a:ext cx="12192000" cy="0"/>
          </a:xfrm>
          <a:prstGeom prst="line">
            <a:avLst/>
          </a:prstGeom>
          <a:ln>
            <a:solidFill>
              <a:schemeClr val="tx1">
                <a:lumMod val="75000"/>
                <a:lumOff val="25000"/>
              </a:schemeClr>
            </a:solidFill>
          </a:ln>
        </p:spPr>
        <p:style>
          <a:lnRef idx="1">
            <a:schemeClr val="accent2"/>
          </a:lnRef>
          <a:fillRef idx="0">
            <a:schemeClr val="accent2"/>
          </a:fillRef>
          <a:effectRef idx="0">
            <a:schemeClr val="accent2"/>
          </a:effectRef>
          <a:fontRef idx="minor">
            <a:schemeClr val="tx1"/>
          </a:fontRef>
        </p:style>
      </p:cxnSp>
      <p:sp>
        <p:nvSpPr>
          <p:cNvPr id="26" name="Espace réservé du numéro de diapositive 5">
            <a:extLst>
              <a:ext uri="{FF2B5EF4-FFF2-40B4-BE49-F238E27FC236}">
                <a16:creationId xmlns:a16="http://schemas.microsoft.com/office/drawing/2014/main" id="{E60A3929-0D1C-4757-9FAF-92F4A68127CB}"/>
              </a:ext>
            </a:extLst>
          </p:cNvPr>
          <p:cNvSpPr txBox="1">
            <a:spLocks/>
          </p:cNvSpPr>
          <p:nvPr userDrawn="1"/>
        </p:nvSpPr>
        <p:spPr>
          <a:xfrm>
            <a:off x="11301273" y="173207"/>
            <a:ext cx="734123" cy="327817"/>
          </a:xfrm>
          <a:prstGeom prst="rect">
            <a:avLst/>
          </a:prstGeom>
        </p:spPr>
        <p:txBody>
          <a:bodyPr/>
          <a:lstStyle>
            <a:defPPr>
              <a:defRPr lang="fr-FR"/>
            </a:defPPr>
            <a:lvl1pPr marL="0" algn="r" defTabSz="914400" rtl="0" eaLnBrk="1" latinLnBrk="0" hangingPunct="1">
              <a:defRPr sz="105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704C5948-0FF0-4009-AFAE-12137419FA48}" type="slidenum">
              <a:rPr lang="fr-FR" sz="900" smtClean="0">
                <a:solidFill>
                  <a:schemeClr val="tx1">
                    <a:lumMod val="50000"/>
                    <a:lumOff val="50000"/>
                  </a:schemeClr>
                </a:solidFill>
              </a:rPr>
              <a:pPr algn="l"/>
              <a:t>‹N°›</a:t>
            </a:fld>
            <a:r>
              <a:rPr lang="fr-FR" sz="900">
                <a:solidFill>
                  <a:schemeClr val="tx1">
                    <a:lumMod val="50000"/>
                    <a:lumOff val="50000"/>
                  </a:schemeClr>
                </a:solidFill>
              </a:rPr>
              <a:t> </a:t>
            </a:r>
          </a:p>
        </p:txBody>
      </p:sp>
      <p:cxnSp>
        <p:nvCxnSpPr>
          <p:cNvPr id="27" name="Connecteur droit 26">
            <a:extLst>
              <a:ext uri="{FF2B5EF4-FFF2-40B4-BE49-F238E27FC236}">
                <a16:creationId xmlns:a16="http://schemas.microsoft.com/office/drawing/2014/main" id="{702EB782-42FB-4DEA-82E8-4696E807BEE7}"/>
              </a:ext>
            </a:extLst>
          </p:cNvPr>
          <p:cNvCxnSpPr>
            <a:cxnSpLocks/>
          </p:cNvCxnSpPr>
          <p:nvPr userDrawn="1"/>
        </p:nvCxnSpPr>
        <p:spPr>
          <a:xfrm>
            <a:off x="10812694" y="0"/>
            <a:ext cx="0" cy="528428"/>
          </a:xfrm>
          <a:prstGeom prst="line">
            <a:avLst/>
          </a:prstGeom>
          <a:ln>
            <a:solidFill>
              <a:schemeClr val="tx1">
                <a:lumMod val="75000"/>
                <a:lumOff val="25000"/>
              </a:schemeClr>
            </a:solidFill>
          </a:ln>
        </p:spPr>
        <p:style>
          <a:lnRef idx="1">
            <a:schemeClr val="accent2"/>
          </a:lnRef>
          <a:fillRef idx="0">
            <a:schemeClr val="accent2"/>
          </a:fillRef>
          <a:effectRef idx="0">
            <a:schemeClr val="accent2"/>
          </a:effectRef>
          <a:fontRef idx="minor">
            <a:schemeClr val="tx1"/>
          </a:fontRef>
        </p:style>
      </p:cxnSp>
      <p:sp>
        <p:nvSpPr>
          <p:cNvPr id="29" name="Espace réservé de la date 2">
            <a:extLst>
              <a:ext uri="{FF2B5EF4-FFF2-40B4-BE49-F238E27FC236}">
                <a16:creationId xmlns:a16="http://schemas.microsoft.com/office/drawing/2014/main" id="{EEC0D778-BA60-4907-9450-464FA068CD39}"/>
              </a:ext>
            </a:extLst>
          </p:cNvPr>
          <p:cNvSpPr>
            <a:spLocks noGrp="1"/>
          </p:cNvSpPr>
          <p:nvPr>
            <p:ph type="dt" sz="half" idx="10"/>
          </p:nvPr>
        </p:nvSpPr>
        <p:spPr>
          <a:xfrm>
            <a:off x="7810060" y="176624"/>
            <a:ext cx="1433166" cy="231948"/>
          </a:xfrm>
          <a:prstGeom prst="rect">
            <a:avLst/>
          </a:prstGeom>
          <a:ln>
            <a:noFill/>
          </a:ln>
        </p:spPr>
        <p:txBody>
          <a:bodyPr/>
          <a:lstStyle>
            <a:lvl1pPr algn="ctr">
              <a:defRPr sz="900">
                <a:solidFill>
                  <a:schemeClr val="tx1">
                    <a:lumMod val="50000"/>
                    <a:lumOff val="50000"/>
                  </a:schemeClr>
                </a:solidFill>
                <a:latin typeface="Roboto" panose="02000000000000000000" pitchFamily="2" charset="0"/>
                <a:ea typeface="Roboto" panose="02000000000000000000" pitchFamily="2" charset="0"/>
                <a:cs typeface="Roboto" panose="02000000000000000000" pitchFamily="2" charset="0"/>
              </a:defRPr>
            </a:lvl1pPr>
          </a:lstStyle>
          <a:p>
            <a:fld id="{933D2C3A-D60A-4846-A3AE-F927284E078E}" type="datetime1">
              <a:rPr lang="fr-FR" smtClean="0"/>
              <a:t>03/04/2024</a:t>
            </a:fld>
            <a:endParaRPr lang="fr-FR"/>
          </a:p>
        </p:txBody>
      </p:sp>
      <p:cxnSp>
        <p:nvCxnSpPr>
          <p:cNvPr id="31" name="Connecteur droit 30">
            <a:extLst>
              <a:ext uri="{FF2B5EF4-FFF2-40B4-BE49-F238E27FC236}">
                <a16:creationId xmlns:a16="http://schemas.microsoft.com/office/drawing/2014/main" id="{B0E70743-9AA8-403F-8899-4BFA3EACA908}"/>
              </a:ext>
            </a:extLst>
          </p:cNvPr>
          <p:cNvCxnSpPr>
            <a:cxnSpLocks/>
          </p:cNvCxnSpPr>
          <p:nvPr userDrawn="1"/>
        </p:nvCxnSpPr>
        <p:spPr>
          <a:xfrm>
            <a:off x="9254101" y="35512"/>
            <a:ext cx="0" cy="528428"/>
          </a:xfrm>
          <a:prstGeom prst="line">
            <a:avLst/>
          </a:prstGeom>
          <a:ln>
            <a:solidFill>
              <a:schemeClr val="tx1">
                <a:lumMod val="75000"/>
                <a:lumOff val="25000"/>
              </a:schemeClr>
            </a:solidFill>
          </a:ln>
        </p:spPr>
        <p:style>
          <a:lnRef idx="1">
            <a:schemeClr val="accent2"/>
          </a:lnRef>
          <a:fillRef idx="0">
            <a:schemeClr val="accent2"/>
          </a:fillRef>
          <a:effectRef idx="0">
            <a:schemeClr val="accent2"/>
          </a:effectRef>
          <a:fontRef idx="minor">
            <a:schemeClr val="tx1"/>
          </a:fontRef>
        </p:style>
      </p:cxnSp>
      <p:sp>
        <p:nvSpPr>
          <p:cNvPr id="32" name="Rectangle 31">
            <a:extLst>
              <a:ext uri="{FF2B5EF4-FFF2-40B4-BE49-F238E27FC236}">
                <a16:creationId xmlns:a16="http://schemas.microsoft.com/office/drawing/2014/main" id="{AA794EE7-27A8-4D28-8428-9751AF0D7787}"/>
              </a:ext>
            </a:extLst>
          </p:cNvPr>
          <p:cNvSpPr/>
          <p:nvPr userDrawn="1"/>
        </p:nvSpPr>
        <p:spPr>
          <a:xfrm>
            <a:off x="1314451" y="528428"/>
            <a:ext cx="1151164" cy="78332"/>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3" name="Connecteur droit 32">
            <a:extLst>
              <a:ext uri="{FF2B5EF4-FFF2-40B4-BE49-F238E27FC236}">
                <a16:creationId xmlns:a16="http://schemas.microsoft.com/office/drawing/2014/main" id="{B4B5DC3F-5A3E-4AE5-92B7-7A2A074A6FE1}"/>
              </a:ext>
            </a:extLst>
          </p:cNvPr>
          <p:cNvCxnSpPr>
            <a:cxnSpLocks/>
          </p:cNvCxnSpPr>
          <p:nvPr userDrawn="1"/>
        </p:nvCxnSpPr>
        <p:spPr>
          <a:xfrm>
            <a:off x="7791791" y="0"/>
            <a:ext cx="0" cy="528428"/>
          </a:xfrm>
          <a:prstGeom prst="line">
            <a:avLst/>
          </a:prstGeom>
          <a:ln>
            <a:solidFill>
              <a:schemeClr val="tx1">
                <a:lumMod val="75000"/>
                <a:lumOff val="25000"/>
              </a:schemeClr>
            </a:solidFill>
          </a:ln>
        </p:spPr>
        <p:style>
          <a:lnRef idx="1">
            <a:schemeClr val="accent2"/>
          </a:lnRef>
          <a:fillRef idx="0">
            <a:schemeClr val="accent2"/>
          </a:fillRef>
          <a:effectRef idx="0">
            <a:schemeClr val="accent2"/>
          </a:effectRef>
          <a:fontRef idx="minor">
            <a:schemeClr val="tx1"/>
          </a:fontRef>
        </p:style>
      </p:cxnSp>
      <p:sp>
        <p:nvSpPr>
          <p:cNvPr id="2" name="Rectangle 1">
            <a:extLst>
              <a:ext uri="{FF2B5EF4-FFF2-40B4-BE49-F238E27FC236}">
                <a16:creationId xmlns:a16="http://schemas.microsoft.com/office/drawing/2014/main" id="{A6F8199F-7102-415E-BC1D-B985EA8D6760}"/>
              </a:ext>
            </a:extLst>
          </p:cNvPr>
          <p:cNvSpPr/>
          <p:nvPr userDrawn="1"/>
        </p:nvSpPr>
        <p:spPr>
          <a:xfrm>
            <a:off x="10812694" y="6385073"/>
            <a:ext cx="1154399" cy="4729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3" name="Image 12" descr="Une image contenant dessin&#10;&#10;Description générée automatiquement">
            <a:extLst>
              <a:ext uri="{FF2B5EF4-FFF2-40B4-BE49-F238E27FC236}">
                <a16:creationId xmlns:a16="http://schemas.microsoft.com/office/drawing/2014/main" id="{8F838F6D-9A3C-4D54-A511-7B6663BAD1F4}"/>
              </a:ext>
            </a:extLst>
          </p:cNvPr>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11055328" y="6418407"/>
            <a:ext cx="791051" cy="265793"/>
          </a:xfrm>
          <a:prstGeom prst="rect">
            <a:avLst/>
          </a:prstGeom>
        </p:spPr>
      </p:pic>
    </p:spTree>
    <p:extLst>
      <p:ext uri="{BB962C8B-B14F-4D97-AF65-F5344CB8AC3E}">
        <p14:creationId xmlns:p14="http://schemas.microsoft.com/office/powerpoint/2010/main" val="3192092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9EB0D-0C60-4524-A18E-3C2D71AD8862}"/>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16DEADF8-31D2-4D3E-B7BB-5C18F4C0D365}"/>
              </a:ext>
            </a:extLst>
          </p:cNvPr>
          <p:cNvSpPr>
            <a:spLocks noGrp="1"/>
          </p:cNvSpPr>
          <p:nvPr>
            <p:ph type="dt" sz="half" idx="10"/>
          </p:nvPr>
        </p:nvSpPr>
        <p:spPr/>
        <p:txBody>
          <a:bodyPr/>
          <a:lstStyle/>
          <a:p>
            <a:fld id="{E7E5A267-D632-4FE8-AC07-F10CF54ED0D3}" type="datetime1">
              <a:rPr lang="fr-FR" smtClean="0"/>
              <a:t>03/04/2024</a:t>
            </a:fld>
            <a:endParaRPr lang="fr-FR"/>
          </a:p>
        </p:txBody>
      </p:sp>
      <p:sp>
        <p:nvSpPr>
          <p:cNvPr id="4" name="Footer Placeholder 3">
            <a:extLst>
              <a:ext uri="{FF2B5EF4-FFF2-40B4-BE49-F238E27FC236}">
                <a16:creationId xmlns:a16="http://schemas.microsoft.com/office/drawing/2014/main" id="{594495CB-DAC1-403B-9615-958033EC3CD4}"/>
              </a:ext>
            </a:extLst>
          </p:cNvPr>
          <p:cNvSpPr>
            <a:spLocks noGrp="1"/>
          </p:cNvSpPr>
          <p:nvPr>
            <p:ph type="ftr" sz="quarter" idx="11"/>
          </p:nvPr>
        </p:nvSpPr>
        <p:spPr/>
        <p:txBody>
          <a:bodyPr/>
          <a:lstStyle/>
          <a:p>
            <a:r>
              <a:rPr lang="en-US"/>
              <a:t>Copyright ©2023 WOCSA – All rights reserved  </a:t>
            </a:r>
            <a:endParaRPr lang="fr-FR"/>
          </a:p>
        </p:txBody>
      </p:sp>
      <p:sp>
        <p:nvSpPr>
          <p:cNvPr id="5" name="Slide Number Placeholder 4">
            <a:extLst>
              <a:ext uri="{FF2B5EF4-FFF2-40B4-BE49-F238E27FC236}">
                <a16:creationId xmlns:a16="http://schemas.microsoft.com/office/drawing/2014/main" id="{711BC255-FB0C-4D8C-A7F7-56E108619F5D}"/>
              </a:ext>
            </a:extLst>
          </p:cNvPr>
          <p:cNvSpPr>
            <a:spLocks noGrp="1"/>
          </p:cNvSpPr>
          <p:nvPr>
            <p:ph type="sldNum" sz="quarter" idx="12"/>
          </p:nvPr>
        </p:nvSpPr>
        <p:spPr/>
        <p:txBody>
          <a:bodyPr/>
          <a:lstStyle/>
          <a:p>
            <a:fld id="{651904DF-A3C9-42D9-9E6E-225114110953}" type="slidenum">
              <a:rPr lang="fr-FR" smtClean="0"/>
              <a:pPr/>
              <a:t>‹N°›</a:t>
            </a:fld>
            <a:endParaRPr lang="fr-FR"/>
          </a:p>
        </p:txBody>
      </p:sp>
    </p:spTree>
    <p:extLst>
      <p:ext uri="{BB962C8B-B14F-4D97-AF65-F5344CB8AC3E}">
        <p14:creationId xmlns:p14="http://schemas.microsoft.com/office/powerpoint/2010/main" val="2198794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2_Custom Layout">
    <p:spTree>
      <p:nvGrpSpPr>
        <p:cNvPr id="1" name=""/>
        <p:cNvGrpSpPr/>
        <p:nvPr/>
      </p:nvGrpSpPr>
      <p:grpSpPr>
        <a:xfrm>
          <a:off x="0" y="0"/>
          <a:ext cx="0" cy="0"/>
          <a:chOff x="0" y="0"/>
          <a:chExt cx="0" cy="0"/>
        </a:xfrm>
      </p:grpSpPr>
      <p:pic>
        <p:nvPicPr>
          <p:cNvPr id="11" name="Imagen 2">
            <a:extLst>
              <a:ext uri="{FF2B5EF4-FFF2-40B4-BE49-F238E27FC236}">
                <a16:creationId xmlns:a16="http://schemas.microsoft.com/office/drawing/2014/main" id="{049236BC-65A7-194E-9FBE-2278BE6BC847}"/>
              </a:ext>
            </a:extLst>
          </p:cNvPr>
          <p:cNvPicPr>
            <a:picLocks noChangeAspect="1"/>
          </p:cNvPicPr>
          <p:nvPr userDrawn="1"/>
        </p:nvPicPr>
        <p:blipFill>
          <a:blip r:embed="rId2"/>
          <a:stretch>
            <a:fillRect/>
          </a:stretch>
        </p:blipFill>
        <p:spPr>
          <a:xfrm flipV="1">
            <a:off x="0" y="0"/>
            <a:ext cx="12201625" cy="6863414"/>
          </a:xfrm>
          <a:prstGeom prst="rect">
            <a:avLst/>
          </a:prstGeom>
          <a:ln>
            <a:noFill/>
          </a:ln>
        </p:spPr>
      </p:pic>
      <p:pic>
        <p:nvPicPr>
          <p:cNvPr id="12" name="Imagen 11">
            <a:extLst>
              <a:ext uri="{FF2B5EF4-FFF2-40B4-BE49-F238E27FC236}">
                <a16:creationId xmlns:a16="http://schemas.microsoft.com/office/drawing/2014/main" id="{047A6042-B128-0245-85FB-F9B136EBAE8A}"/>
              </a:ext>
            </a:extLst>
          </p:cNvPr>
          <p:cNvPicPr>
            <a:picLocks noChangeAspect="1"/>
          </p:cNvPicPr>
          <p:nvPr userDrawn="1"/>
        </p:nvPicPr>
        <p:blipFill>
          <a:blip r:embed="rId3"/>
          <a:stretch>
            <a:fillRect/>
          </a:stretch>
        </p:blipFill>
        <p:spPr>
          <a:xfrm>
            <a:off x="10795000" y="6292257"/>
            <a:ext cx="1117600" cy="360426"/>
          </a:xfrm>
          <a:prstGeom prst="rect">
            <a:avLst/>
          </a:prstGeom>
        </p:spPr>
      </p:pic>
    </p:spTree>
    <p:extLst>
      <p:ext uri="{BB962C8B-B14F-4D97-AF65-F5344CB8AC3E}">
        <p14:creationId xmlns:p14="http://schemas.microsoft.com/office/powerpoint/2010/main" val="614045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F141DCF9-EE08-40C7-BB03-5EF5577E2CA4}"/>
              </a:ext>
            </a:extLst>
          </p:cNvPr>
          <p:cNvSpPr>
            <a:spLocks noGrp="1"/>
          </p:cNvSpPr>
          <p:nvPr>
            <p:ph type="title"/>
          </p:nvPr>
        </p:nvSpPr>
        <p:spPr>
          <a:xfrm>
            <a:off x="1285873" y="1056570"/>
            <a:ext cx="10067926" cy="56982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1ECC1F0E-57CB-4C20-B81A-1AEEC268000A}"/>
              </a:ext>
            </a:extLst>
          </p:cNvPr>
          <p:cNvSpPr>
            <a:spLocks noGrp="1"/>
          </p:cNvSpPr>
          <p:nvPr>
            <p:ph type="body" idx="1"/>
          </p:nvPr>
        </p:nvSpPr>
        <p:spPr>
          <a:xfrm>
            <a:off x="1285874" y="1825625"/>
            <a:ext cx="10067925" cy="4351338"/>
          </a:xfrm>
          <a:prstGeom prst="rect">
            <a:avLst/>
          </a:prstGeom>
        </p:spPr>
        <p:txBody>
          <a:bodyPr vert="horz" lIns="91440" tIns="45720" rIns="91440" bIns="45720" rtlCol="0">
            <a:normAutofit/>
          </a:bodyPr>
          <a:lstStyle/>
          <a:p>
            <a:pPr lvl="0"/>
            <a:r>
              <a:rPr lang="fr-FR"/>
              <a:t> Cliquez pour modifier les styles du texte du masque</a:t>
            </a:r>
          </a:p>
          <a:p>
            <a:pPr lvl="1"/>
            <a:r>
              <a:rPr lang="fr-FR"/>
              <a:t> Deuxième niveau</a:t>
            </a:r>
          </a:p>
          <a:p>
            <a:pPr lvl="2"/>
            <a:r>
              <a:rPr lang="fr-FR"/>
              <a:t>Troisième niveau</a:t>
            </a:r>
          </a:p>
          <a:p>
            <a:pPr lvl="3"/>
            <a:r>
              <a:rPr lang="fr-FR"/>
              <a:t>Quatrième niveau</a:t>
            </a:r>
          </a:p>
          <a:p>
            <a:pPr lvl="4"/>
            <a:r>
              <a:rPr lang="fr-FR"/>
              <a:t>Cinquième niveau</a:t>
            </a:r>
          </a:p>
        </p:txBody>
      </p:sp>
      <p:pic>
        <p:nvPicPr>
          <p:cNvPr id="8" name="Image 7" descr="Une image contenant dessin&#10;&#10;Description générée automatiquement">
            <a:extLst>
              <a:ext uri="{FF2B5EF4-FFF2-40B4-BE49-F238E27FC236}">
                <a16:creationId xmlns:a16="http://schemas.microsoft.com/office/drawing/2014/main" id="{C0608368-84C7-4C1A-902D-90E45DF8A31B}"/>
              </a:ext>
            </a:extLst>
          </p:cNvPr>
          <p:cNvPicPr>
            <a:picLocks noChangeAspect="1"/>
          </p:cNvPicPr>
          <p:nvPr userDrawn="1"/>
        </p:nvPicPr>
        <p:blipFill>
          <a:blip r:embed="rId9" cstate="hqprint">
            <a:extLst>
              <a:ext uri="{28A0092B-C50C-407E-A947-70E740481C1C}">
                <a14:useLocalDpi xmlns:a14="http://schemas.microsoft.com/office/drawing/2010/main" val="0"/>
              </a:ext>
            </a:extLst>
          </a:blip>
          <a:stretch>
            <a:fillRect/>
          </a:stretch>
        </p:blipFill>
        <p:spPr>
          <a:xfrm>
            <a:off x="10896799" y="6405209"/>
            <a:ext cx="1020536" cy="342900"/>
          </a:xfrm>
          <a:prstGeom prst="rect">
            <a:avLst/>
          </a:prstGeom>
        </p:spPr>
      </p:pic>
      <p:sp>
        <p:nvSpPr>
          <p:cNvPr id="10" name="Espace réservé du pied de page 4">
            <a:extLst>
              <a:ext uri="{FF2B5EF4-FFF2-40B4-BE49-F238E27FC236}">
                <a16:creationId xmlns:a16="http://schemas.microsoft.com/office/drawing/2014/main" id="{D86FAAF5-5DDE-49E9-B008-5C2BBCE1B600}"/>
              </a:ext>
            </a:extLst>
          </p:cNvPr>
          <p:cNvSpPr txBox="1">
            <a:spLocks/>
          </p:cNvSpPr>
          <p:nvPr userDrawn="1"/>
        </p:nvSpPr>
        <p:spPr>
          <a:xfrm>
            <a:off x="9210579" y="90484"/>
            <a:ext cx="1575790" cy="365125"/>
          </a:xfrm>
          <a:prstGeom prst="rect">
            <a:avLst/>
          </a:prstGeom>
        </p:spPr>
        <p:txBody>
          <a:bodyPr vert="horz" lIns="91440" tIns="45720" rIns="91440" bIns="45720" rtlCol="0" anchor="ctr"/>
          <a:lstStyle>
            <a:defPPr>
              <a:defRPr lang="fr-FR"/>
            </a:defPPr>
            <a:lvl1pPr marL="0" algn="ctr" defTabSz="914400" rtl="0" eaLnBrk="1" latinLnBrk="0" hangingPunct="1">
              <a:defRPr sz="900" kern="1200">
                <a:solidFill>
                  <a:schemeClr val="tx1">
                    <a:tint val="75000"/>
                  </a:schemeClr>
                </a:solidFill>
                <a:latin typeface="Roboto" panose="02000000000000000000" pitchFamily="2" charset="0"/>
                <a:ea typeface="Roboto" panose="02000000000000000000" pitchFamily="2" charset="0"/>
                <a:cs typeface="Roboto" panose="020000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fr-FR"/>
              <a:t>www.wocsa.org</a:t>
            </a:r>
          </a:p>
        </p:txBody>
      </p:sp>
      <p:sp>
        <p:nvSpPr>
          <p:cNvPr id="4" name="Date Placeholder 3">
            <a:extLst>
              <a:ext uri="{FF2B5EF4-FFF2-40B4-BE49-F238E27FC236}">
                <a16:creationId xmlns:a16="http://schemas.microsoft.com/office/drawing/2014/main" id="{F022E8BA-D399-4EF2-B720-1BBFF8E31703}"/>
              </a:ext>
            </a:extLst>
          </p:cNvPr>
          <p:cNvSpPr>
            <a:spLocks noGrp="1"/>
          </p:cNvSpPr>
          <p:nvPr>
            <p:ph type="dt" sz="half" idx="2"/>
          </p:nvPr>
        </p:nvSpPr>
        <p:spPr>
          <a:xfrm>
            <a:off x="7618249" y="119967"/>
            <a:ext cx="1070301" cy="365125"/>
          </a:xfrm>
          <a:prstGeom prst="rect">
            <a:avLst/>
          </a:prstGeom>
        </p:spPr>
        <p:txBody>
          <a:bodyPr vert="horz" lIns="91440" tIns="45720" rIns="91440" bIns="45720" rtlCol="0" anchor="ctr"/>
          <a:lstStyle>
            <a:lvl1pPr algn="ctr">
              <a:defRPr sz="900">
                <a:solidFill>
                  <a:schemeClr val="tx1">
                    <a:tint val="75000"/>
                  </a:schemeClr>
                </a:solidFill>
                <a:latin typeface="Roboto" panose="02000000000000000000" pitchFamily="2" charset="0"/>
                <a:ea typeface="Roboto" panose="02000000000000000000" pitchFamily="2" charset="0"/>
              </a:defRPr>
            </a:lvl1pPr>
          </a:lstStyle>
          <a:p>
            <a:fld id="{FF9DD243-5EBD-4210-AB4E-E1AD96BAE7A1}" type="datetime1">
              <a:rPr lang="fr-FR" smtClean="0"/>
              <a:t>03/04/2024</a:t>
            </a:fld>
            <a:endParaRPr lang="fr-FR"/>
          </a:p>
        </p:txBody>
      </p:sp>
      <p:sp>
        <p:nvSpPr>
          <p:cNvPr id="5" name="Footer Placeholder 4">
            <a:extLst>
              <a:ext uri="{FF2B5EF4-FFF2-40B4-BE49-F238E27FC236}">
                <a16:creationId xmlns:a16="http://schemas.microsoft.com/office/drawing/2014/main" id="{7E63CB2E-3628-4A8C-A218-4DAAEB6C39D6}"/>
              </a:ext>
            </a:extLst>
          </p:cNvPr>
          <p:cNvSpPr>
            <a:spLocks noGrp="1"/>
          </p:cNvSpPr>
          <p:nvPr>
            <p:ph type="ftr" sz="quarter" idx="3"/>
          </p:nvPr>
        </p:nvSpPr>
        <p:spPr>
          <a:xfrm>
            <a:off x="673964" y="6356350"/>
            <a:ext cx="4114800" cy="365125"/>
          </a:xfrm>
          <a:prstGeom prst="rect">
            <a:avLst/>
          </a:prstGeom>
        </p:spPr>
        <p:txBody>
          <a:bodyPr vert="horz" lIns="91440" tIns="45720" rIns="91440" bIns="45720" rtlCol="0" anchor="ctr"/>
          <a:lstStyle>
            <a:lvl1pPr algn="ctr">
              <a:defRPr sz="1000">
                <a:solidFill>
                  <a:schemeClr val="tx1">
                    <a:tint val="75000"/>
                  </a:schemeClr>
                </a:solidFill>
                <a:latin typeface="Roboto" panose="02000000000000000000" pitchFamily="2" charset="0"/>
                <a:ea typeface="Roboto" panose="02000000000000000000" pitchFamily="2" charset="0"/>
              </a:defRPr>
            </a:lvl1pPr>
          </a:lstStyle>
          <a:p>
            <a:r>
              <a:rPr lang="en-US"/>
              <a:t>Copyright ©2023 WOCSA – All rights reserved  </a:t>
            </a:r>
            <a:endParaRPr lang="fr-FR"/>
          </a:p>
        </p:txBody>
      </p:sp>
      <p:sp>
        <p:nvSpPr>
          <p:cNvPr id="6" name="Slide Number Placeholder 5">
            <a:extLst>
              <a:ext uri="{FF2B5EF4-FFF2-40B4-BE49-F238E27FC236}">
                <a16:creationId xmlns:a16="http://schemas.microsoft.com/office/drawing/2014/main" id="{D868849E-69A1-4855-9BB3-2FB2F724CCB3}"/>
              </a:ext>
            </a:extLst>
          </p:cNvPr>
          <p:cNvSpPr>
            <a:spLocks noGrp="1"/>
          </p:cNvSpPr>
          <p:nvPr>
            <p:ph type="sldNum" sz="quarter" idx="4"/>
          </p:nvPr>
        </p:nvSpPr>
        <p:spPr>
          <a:xfrm>
            <a:off x="10786369" y="118767"/>
            <a:ext cx="567430" cy="365125"/>
          </a:xfrm>
          <a:prstGeom prst="rect">
            <a:avLst/>
          </a:prstGeom>
        </p:spPr>
        <p:txBody>
          <a:bodyPr vert="horz" lIns="91440" tIns="45720" rIns="91440" bIns="45720" rtlCol="0" anchor="ctr"/>
          <a:lstStyle>
            <a:lvl1pPr algn="r">
              <a:defRPr sz="900">
                <a:solidFill>
                  <a:schemeClr val="tx1">
                    <a:tint val="75000"/>
                  </a:schemeClr>
                </a:solidFill>
                <a:latin typeface="Roboto" panose="02000000000000000000" pitchFamily="2" charset="0"/>
                <a:ea typeface="Roboto" panose="02000000000000000000" pitchFamily="2" charset="0"/>
              </a:defRPr>
            </a:lvl1pPr>
          </a:lstStyle>
          <a:p>
            <a:fld id="{651904DF-A3C9-42D9-9E6E-225114110953}" type="slidenum">
              <a:rPr lang="fr-FR" smtClean="0"/>
              <a:pPr/>
              <a:t>‹N°›</a:t>
            </a:fld>
            <a:endParaRPr lang="fr-FR"/>
          </a:p>
        </p:txBody>
      </p:sp>
    </p:spTree>
    <p:extLst>
      <p:ext uri="{BB962C8B-B14F-4D97-AF65-F5344CB8AC3E}">
        <p14:creationId xmlns:p14="http://schemas.microsoft.com/office/powerpoint/2010/main" val="3451025881"/>
      </p:ext>
    </p:extLst>
  </p:cSld>
  <p:clrMap bg1="lt1" tx1="dk1" bg2="lt2" tx2="dk2" accent1="accent1" accent2="accent2" accent3="accent3" accent4="accent4" accent5="accent5" accent6="accent6" hlink="hlink" folHlink="folHlink"/>
  <p:sldLayoutIdLst>
    <p:sldLayoutId id="2147483660" r:id="rId1"/>
    <p:sldLayoutId id="2147483663" r:id="rId2"/>
    <p:sldLayoutId id="2147483650" r:id="rId3"/>
    <p:sldLayoutId id="2147483651" r:id="rId4"/>
    <p:sldLayoutId id="2147483661" r:id="rId5"/>
    <p:sldLayoutId id="2147483662" r:id="rId6"/>
    <p:sldLayoutId id="2147483665" r:id="rId7"/>
  </p:sldLayoutIdLst>
  <p:hf sldNum="0" hdr="0"/>
  <p:txStyles>
    <p:titleStyle>
      <a:lvl1pPr algn="l" defTabSz="914400" rtl="0" eaLnBrk="1" latinLnBrk="0" hangingPunct="1">
        <a:lnSpc>
          <a:spcPct val="90000"/>
        </a:lnSpc>
        <a:spcBef>
          <a:spcPct val="0"/>
        </a:spcBef>
        <a:buNone/>
        <a:defRPr sz="2800" kern="1200">
          <a:solidFill>
            <a:schemeClr val="tx1"/>
          </a:solidFill>
          <a:latin typeface="Roboto medium" panose="02000000000000000000" pitchFamily="2" charset="0"/>
          <a:ea typeface="Roboto medium" panose="02000000000000000000" pitchFamily="2" charset="0"/>
          <a:cs typeface="Roboto medium" panose="02000000000000000000" pitchFamily="2" charset="0"/>
        </a:defRPr>
      </a:lvl1pPr>
    </p:titleStyle>
    <p:bodyStyle>
      <a:lvl1pPr marL="228600" indent="-228600" algn="l" defTabSz="914400" rtl="0" eaLnBrk="1" latinLnBrk="0" hangingPunct="1">
        <a:lnSpc>
          <a:spcPct val="90000"/>
        </a:lnSpc>
        <a:spcBef>
          <a:spcPts val="1000"/>
        </a:spcBef>
        <a:buFont typeface="Roboto" panose="02000000000000000000" pitchFamily="2" charset="0"/>
        <a:buChar char="—"/>
        <a:defRPr sz="240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Roboto" panose="02000000000000000000" pitchFamily="2" charset="0"/>
        <a:buChar char="—"/>
        <a:defRPr sz="220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Roboto" panose="02000000000000000000" pitchFamily="2" charset="0"/>
        <a:buChar char="—"/>
        <a:defRPr sz="200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Roboto" panose="02000000000000000000" pitchFamily="2" charset="0"/>
        <a:buChar char="—"/>
        <a:defRPr sz="180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Roboto" panose="02000000000000000000" pitchFamily="2" charset="0"/>
        <a:buChar char="—"/>
        <a:defRPr sz="160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tags" Target="../tags/tag27.xml"/><Relationship Id="rId7" Type="http://schemas.openxmlformats.org/officeDocument/2006/relationships/hyperlink" Target="https://www.linkedin.com/company/wocsa/" TargetMode="Externa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9.png"/><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hyperlink" Target="https://www.linkedin.com/company/wocsa/" TargetMode="External"/><Relationship Id="rId5" Type="http://schemas.openxmlformats.org/officeDocument/2006/relationships/hyperlink" Target="https://github.com/wocsa" TargetMode="External"/><Relationship Id="rId4" Type="http://schemas.openxmlformats.org/officeDocument/2006/relationships/hyperlink" Target="https://www.wocsa.org/" TargetMode="External"/></Relationships>
</file>

<file path=ppt/slides/_rels/slide12.xml.rels><?xml version="1.0" encoding="UTF-8" standalone="yes"?>
<Relationships xmlns="http://schemas.openxmlformats.org/package/2006/relationships"><Relationship Id="rId3" Type="http://schemas.openxmlformats.org/officeDocument/2006/relationships/tags" Target="../tags/tag32.xml"/><Relationship Id="rId7" Type="http://schemas.openxmlformats.org/officeDocument/2006/relationships/hyperlink" Target="https://www.linkedin.com/company/wocsa/" TargetMode="External"/><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tags" Target="../tags/tag35.xml"/><Relationship Id="rId7" Type="http://schemas.openxmlformats.org/officeDocument/2006/relationships/hyperlink" Target="https://www.linkedin.com/company/wocsa/" TargetMode="Externa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tags" Target="../tags/tag38.xml"/><Relationship Id="rId7" Type="http://schemas.openxmlformats.org/officeDocument/2006/relationships/hyperlink" Target="https://www.linkedin.com/company/wocsa/" TargetMode="External"/><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41.xml"/><Relationship Id="rId7" Type="http://schemas.openxmlformats.org/officeDocument/2006/relationships/hyperlink" Target="https://www.linkedin.com/company/wocsa/" TargetMode="External"/><Relationship Id="rId2" Type="http://schemas.openxmlformats.org/officeDocument/2006/relationships/tags" Target="../tags/tag40.xml"/><Relationship Id="rId1" Type="http://schemas.openxmlformats.org/officeDocument/2006/relationships/tags" Target="../tags/tag39.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2.png"/><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hyperlink" Target="https://www.linkedin.com/company/wocsa/" TargetMode="External"/><Relationship Id="rId5" Type="http://schemas.openxmlformats.org/officeDocument/2006/relationships/hyperlink" Target="https://github.com/wocsa" TargetMode="External"/><Relationship Id="rId4" Type="http://schemas.openxmlformats.org/officeDocument/2006/relationships/hyperlink" Target="https://www.wocsa.org/" TargetMode="External"/></Relationships>
</file>

<file path=ppt/slides/_rels/slide17.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hyperlink" Target="https://www.linkedin.com/company/wocsa/" TargetMode="Externa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8" Type="http://schemas.openxmlformats.org/officeDocument/2006/relationships/hyperlink" Target="https://www.linkedin.com/company/wocsa/" TargetMode="External"/><Relationship Id="rId3" Type="http://schemas.openxmlformats.org/officeDocument/2006/relationships/tags" Target="../tags/tag49.xml"/><Relationship Id="rId7" Type="http://schemas.openxmlformats.org/officeDocument/2006/relationships/hyperlink" Target="https://github.com/wocsa" TargetMode="External"/><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hyperlink" Target="https://www.wocsa.org/" TargetMode="External"/><Relationship Id="rId5" Type="http://schemas.openxmlformats.org/officeDocument/2006/relationships/hyperlink" Target="https://ericzimmerman.github.io/#!index.md" TargetMode="External"/><Relationship Id="rId4"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3.png"/><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hyperlink" Target="https://www.linkedin.com/company/wocsa/" TargetMode="External"/><Relationship Id="rId5" Type="http://schemas.openxmlformats.org/officeDocument/2006/relationships/hyperlink" Target="https://github.com/wocsa" TargetMode="External"/><Relationship Id="rId4" Type="http://schemas.openxmlformats.org/officeDocument/2006/relationships/hyperlink" Target="https://www.wocsa.org/" TargetMode="Externa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hyperlink" Target="https://www.linkedin.com/company/wocsa/" TargetMode="Externa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tags" Target="../tags/tag54.xml"/><Relationship Id="rId7" Type="http://schemas.openxmlformats.org/officeDocument/2006/relationships/hyperlink" Target="https://www.linkedin.com/company/wocsa/" TargetMode="Externa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tags" Target="../tags/tag57.xml"/><Relationship Id="rId7" Type="http://schemas.openxmlformats.org/officeDocument/2006/relationships/hyperlink" Target="https://www.linkedin.com/company/wocsa/" TargetMode="Externa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tags" Target="../tags/tag60.xml"/><Relationship Id="rId7" Type="http://schemas.openxmlformats.org/officeDocument/2006/relationships/hyperlink" Target="https://www.linkedin.com/company/wocsa/" TargetMode="Externa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tags" Target="../tags/tag63.xml"/><Relationship Id="rId7" Type="http://schemas.openxmlformats.org/officeDocument/2006/relationships/hyperlink" Target="https://www.linkedin.com/company/wocsa/" TargetMode="External"/><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tags" Target="../tags/tag6.xml"/><Relationship Id="rId7" Type="http://schemas.openxmlformats.org/officeDocument/2006/relationships/hyperlink" Target="https://www.linkedin.com/company/wocsa/" TargetMode="Externa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hyperlink" Target="https://www.linkedin.com/company/wocsa/" TargetMode="Externa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hyperlink" Target="https://www.linkedin.com/company/wocsa/" TargetMode="Externa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tags" Target="../tags/tag15.xml"/><Relationship Id="rId7" Type="http://schemas.openxmlformats.org/officeDocument/2006/relationships/hyperlink" Target="https://www.linkedin.com/company/wocsa/" TargetMode="Externa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tags" Target="../tags/tag18.xml"/><Relationship Id="rId7" Type="http://schemas.openxmlformats.org/officeDocument/2006/relationships/hyperlink" Target="https://www.linkedin.com/company/wocsa/" TargetMode="Externa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tags" Target="../tags/tag21.xml"/><Relationship Id="rId7" Type="http://schemas.openxmlformats.org/officeDocument/2006/relationships/hyperlink" Target="https://www.linkedin.com/company/wocsa/" TargetMode="External"/><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hyperlink" Target="https://www.linkedin.com/company/wocsa/" TargetMode="Externa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hyperlink" Target="https://github.com/wocsa" TargetMode="External"/><Relationship Id="rId5" Type="http://schemas.openxmlformats.org/officeDocument/2006/relationships/hyperlink" Target="https://www.wocsa.org/" TargetMode="External"/><Relationship Id="rId4"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48303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#1 : MFT</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a:bodyPr>
          <a:lstStyle/>
          <a:p>
            <a:pPr algn="l"/>
            <a:r>
              <a:rPr lang="fr-FR" sz="1800" b="0" i="0" u="none" strike="noStrike" baseline="0" dirty="0"/>
              <a:t>La MFT est le composant principal du système de fichiers NTFS. Elle contient les métadonnées associées à chaque fichier du système, ainsi que l’emplacement des blocs qui les composent. Pour les très petits fichiers, elle peut même embarquer la donnée elle-même.</a:t>
            </a:r>
          </a:p>
          <a:p>
            <a:pPr marL="0" indent="0" algn="l">
              <a:buNone/>
            </a:pPr>
            <a:endParaRPr lang="fr-FR" sz="1800" b="0" i="0" u="none" strike="noStrike" baseline="0" dirty="0"/>
          </a:p>
          <a:p>
            <a:pPr algn="l"/>
            <a:r>
              <a:rPr lang="fr-FR" sz="1800" b="0" i="0" u="none" strike="noStrike" baseline="0" dirty="0"/>
              <a:t>Pour chaque fichier du système, la MFT contient notamment son nom, son emplacement, sa taille, les permissions associées, ainsi que 8 timestamps (</a:t>
            </a:r>
            <a:r>
              <a:rPr lang="fr-FR" sz="1800" b="0" i="0" u="none" strike="noStrike" baseline="0" dirty="0" err="1"/>
              <a:t>Creation</a:t>
            </a:r>
            <a:r>
              <a:rPr lang="fr-FR" sz="1800" b="0" i="0" u="none" strike="noStrike" baseline="0" dirty="0"/>
              <a:t>, Modification, </a:t>
            </a:r>
            <a:r>
              <a:rPr lang="fr-FR" sz="1800" b="0" i="0" u="none" strike="noStrike" baseline="0" dirty="0" err="1"/>
              <a:t>Metadata</a:t>
            </a:r>
            <a:r>
              <a:rPr lang="fr-FR" sz="1800" b="0" i="0" u="none" strike="noStrike" baseline="0" dirty="0"/>
              <a:t> and Access pour “Standard Information” et “</a:t>
            </a:r>
            <a:r>
              <a:rPr lang="fr-FR" sz="1800" b="0" i="0" u="none" strike="noStrike" baseline="0" dirty="0" err="1"/>
              <a:t>Filename</a:t>
            </a:r>
            <a:r>
              <a:rPr lang="fr-FR" sz="1800" b="0" i="0" u="none" strike="noStrike" baseline="0" dirty="0"/>
              <a:t>”).</a:t>
            </a:r>
          </a:p>
          <a:p>
            <a:pPr marL="0" indent="0" algn="l">
              <a:buNone/>
            </a:pPr>
            <a:endParaRPr lang="fr-FR" sz="1800" b="0" i="0" u="none" strike="noStrike" baseline="0" dirty="0"/>
          </a:p>
          <a:p>
            <a:pPr algn="l"/>
            <a:r>
              <a:rPr lang="fr-FR" sz="1800" b="0" i="0" u="none" strike="noStrike" baseline="0" dirty="0"/>
              <a:t>Les informations sur les fichiers supprimés sont conservées tant que le bloc n’est pas réutilisé.</a:t>
            </a:r>
          </a:p>
          <a:p>
            <a:pPr algn="l"/>
            <a:endParaRPr lang="fr-FR" sz="1800" b="0" i="0" u="none" strike="noStrike" baseline="0" dirty="0"/>
          </a:p>
          <a:p>
            <a:pPr algn="l"/>
            <a:r>
              <a:rPr lang="fr-FR" sz="1800" b="0" i="0" u="none" strike="noStrike" baseline="0" dirty="0"/>
              <a:t>Fichier $MFT à la racine de la partition</a:t>
            </a:r>
            <a:endParaRPr lang="en-GB" sz="180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782901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#1 : MFT</a:t>
            </a:r>
            <a:endParaRPr lang="en-GB" b="1"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2"/>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4"/>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5"/>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6"/>
              </a:rPr>
              <a:t>https://www.linkedin.com/company/wocsa/</a:t>
            </a:r>
            <a:r>
              <a:rPr lang="fr-FR" sz="1200" dirty="0"/>
              <a:t> </a:t>
            </a:r>
          </a:p>
        </p:txBody>
      </p:sp>
      <p:pic>
        <p:nvPicPr>
          <p:cNvPr id="11" name="Image 10">
            <a:extLst>
              <a:ext uri="{FF2B5EF4-FFF2-40B4-BE49-F238E27FC236}">
                <a16:creationId xmlns:a16="http://schemas.microsoft.com/office/drawing/2014/main" id="{5B0BADC3-442D-45D9-8401-010E16E43D3E}"/>
              </a:ext>
            </a:extLst>
          </p:cNvPr>
          <p:cNvPicPr>
            <a:picLocks noChangeAspect="1"/>
          </p:cNvPicPr>
          <p:nvPr/>
        </p:nvPicPr>
        <p:blipFill>
          <a:blip r:embed="rId7"/>
          <a:stretch>
            <a:fillRect/>
          </a:stretch>
        </p:blipFill>
        <p:spPr>
          <a:xfrm>
            <a:off x="965888" y="1930323"/>
            <a:ext cx="9942944" cy="3560751"/>
          </a:xfrm>
          <a:prstGeom prst="rect">
            <a:avLst/>
          </a:prstGeom>
        </p:spPr>
      </p:pic>
    </p:spTree>
    <p:extLst>
      <p:ext uri="{BB962C8B-B14F-4D97-AF65-F5344CB8AC3E}">
        <p14:creationId xmlns:p14="http://schemas.microsoft.com/office/powerpoint/2010/main" val="1834103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#1 : MFT</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a:bodyPr>
          <a:lstStyle/>
          <a:p>
            <a:pPr algn="l"/>
            <a:r>
              <a:rPr lang="fr-FR" sz="1800" b="1" i="0" u="none" strike="noStrike" baseline="0" dirty="0"/>
              <a:t>Outils (</a:t>
            </a:r>
            <a:r>
              <a:rPr lang="fr-FR" sz="1800" b="1" i="0" u="none" strike="noStrike" baseline="0" dirty="0" err="1"/>
              <a:t>Eric</a:t>
            </a:r>
            <a:r>
              <a:rPr lang="fr-FR" sz="1800" b="1" i="0" u="none" strike="noStrike" baseline="0" dirty="0"/>
              <a:t> Zimmerman)</a:t>
            </a:r>
          </a:p>
          <a:p>
            <a:pPr marL="0" indent="0" algn="l">
              <a:buNone/>
            </a:pPr>
            <a:endParaRPr lang="fr-FR" sz="1800" b="1" i="0" u="none" strike="noStrike" baseline="0" dirty="0"/>
          </a:p>
          <a:p>
            <a:pPr algn="l"/>
            <a:r>
              <a:rPr lang="fr-FR" sz="1800" b="0" i="0" u="none" strike="noStrike" baseline="0" dirty="0" err="1"/>
              <a:t>Parser</a:t>
            </a:r>
            <a:r>
              <a:rPr lang="fr-FR" sz="1800" b="0" i="0" u="none" strike="noStrike" baseline="0" dirty="0"/>
              <a:t> la MFT du poste sur lequel on est (nécessite les droits admin)</a:t>
            </a:r>
          </a:p>
          <a:p>
            <a:pPr lvl="1"/>
            <a:r>
              <a:rPr lang="fr-FR" sz="1600" b="0" i="0" u="none" strike="noStrike" baseline="0" dirty="0"/>
              <a:t>PS C:\Users\Arnaud&gt;MFTECmd.exe --csv C:\Users\Arnaud\Documents --</a:t>
            </a:r>
            <a:r>
              <a:rPr lang="fr-FR" sz="1600" b="0" i="0" u="none" strike="noStrike" baseline="0" dirty="0" err="1"/>
              <a:t>csvf</a:t>
            </a:r>
            <a:r>
              <a:rPr lang="fr-FR" sz="1600" b="0" i="0" u="none" strike="noStrike" baseline="0" dirty="0"/>
              <a:t> mft_parse.csv</a:t>
            </a:r>
          </a:p>
          <a:p>
            <a:pPr marL="457200" lvl="1" indent="0">
              <a:buNone/>
            </a:pPr>
            <a:endParaRPr lang="fr-FR" sz="1600" b="0" i="0" u="none" strike="noStrike" baseline="0" dirty="0"/>
          </a:p>
          <a:p>
            <a:pPr algn="l"/>
            <a:r>
              <a:rPr lang="fr-FR" sz="1800" b="0" i="0" u="none" strike="noStrike" baseline="0" dirty="0" err="1"/>
              <a:t>Parser</a:t>
            </a:r>
            <a:r>
              <a:rPr lang="fr-FR" sz="1800" b="0" i="0" u="none" strike="noStrike" baseline="0" dirty="0"/>
              <a:t> un fichier extrait d’une image disque :</a:t>
            </a:r>
          </a:p>
          <a:p>
            <a:pPr lvl="1"/>
            <a:r>
              <a:rPr lang="fr-FR" sz="1600" b="0" i="0" u="none" strike="noStrike" baseline="0" dirty="0"/>
              <a:t>PS C:\Users\ Arnaud &gt;MFTECmd.exe -f .\MFT --csv C:\Users\ Arnaud \Documents --</a:t>
            </a:r>
            <a:r>
              <a:rPr lang="fr-FR" sz="1600" b="0" i="0" u="none" strike="noStrike" baseline="0" dirty="0" err="1"/>
              <a:t>csvf</a:t>
            </a:r>
            <a:r>
              <a:rPr lang="fr-FR" sz="1600" b="0" i="0" u="none" strike="noStrike" baseline="0" dirty="0"/>
              <a:t> mft_parse.csv</a:t>
            </a:r>
          </a:p>
          <a:p>
            <a:pPr lvl="1"/>
            <a:endParaRPr lang="fr-FR" sz="1600" dirty="0"/>
          </a:p>
          <a:p>
            <a:pPr marL="457200" lvl="1" indent="0">
              <a:buNone/>
            </a:pPr>
            <a:endParaRPr lang="fr-FR" sz="1600" b="0" i="0" u="none" strike="noStrike" baseline="0" dirty="0"/>
          </a:p>
          <a:p>
            <a:pPr algn="l"/>
            <a:r>
              <a:rPr lang="fr-FR" sz="1800" b="0" i="0" u="none" strike="noStrike" baseline="0" dirty="0"/>
              <a:t>Il est aussi possible d’utiliser l’utilitaire </a:t>
            </a:r>
            <a:r>
              <a:rPr lang="fr-FR" sz="1800" b="0" i="0" u="none" strike="noStrike" baseline="0" dirty="0" err="1"/>
              <a:t>MFTExplorer</a:t>
            </a:r>
            <a:r>
              <a:rPr lang="fr-FR" sz="1800" b="0" i="0" u="none" strike="noStrike" baseline="0" dirty="0"/>
              <a:t> qui fournit une version graphique.</a:t>
            </a:r>
          </a:p>
          <a:p>
            <a:pPr algn="l"/>
            <a:endParaRPr lang="fr-FR" sz="1800" dirty="0"/>
          </a:p>
          <a:p>
            <a:pPr algn="l"/>
            <a:endParaRPr lang="fr-FR" sz="1800" b="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2593115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#2 : ADS</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a:bodyPr>
          <a:lstStyle/>
          <a:p>
            <a:pPr algn="l"/>
            <a:r>
              <a:rPr lang="fr-FR" sz="1800" i="0" u="none" strike="noStrike" baseline="0" dirty="0"/>
              <a:t>Au sein du système de fichiers NTFS, tous les fichiers disposent de différents attributs, ils peuvent notamment posséder plusieurs attributs $DATA. </a:t>
            </a:r>
          </a:p>
          <a:p>
            <a:pPr algn="l"/>
            <a:r>
              <a:rPr lang="fr-FR" sz="1800" i="0" u="none" strike="noStrike" baseline="0" dirty="0"/>
              <a:t>Lors de l’accès à un fichier, c’est le </a:t>
            </a:r>
            <a:r>
              <a:rPr lang="fr-FR" sz="1800" i="0" u="none" strike="noStrike" baseline="0" dirty="0" err="1"/>
              <a:t>datastream</a:t>
            </a:r>
            <a:r>
              <a:rPr lang="fr-FR" sz="1800" i="0" u="none" strike="noStrike" baseline="0" dirty="0"/>
              <a:t> “” (vide) qui est accédé (par exemple pour un fichier texte, ce sera le contenu du fichier).</a:t>
            </a:r>
          </a:p>
          <a:p>
            <a:pPr algn="l"/>
            <a:endParaRPr lang="fr-FR" sz="1800" dirty="0"/>
          </a:p>
          <a:p>
            <a:pPr algn="l"/>
            <a:r>
              <a:rPr lang="fr-FR" sz="1800" i="0" u="none" strike="noStrike" baseline="0" dirty="0"/>
              <a:t>Mais il est possible de créer d’autres </a:t>
            </a:r>
            <a:r>
              <a:rPr lang="fr-FR" sz="1800" i="0" u="none" strike="noStrike" baseline="0" dirty="0" err="1"/>
              <a:t>stream</a:t>
            </a:r>
            <a:r>
              <a:rPr lang="fr-FR" sz="1800" i="0" u="none" strike="noStrike" baseline="0" dirty="0"/>
              <a:t> en ajoutant “:” puis le nom du </a:t>
            </a:r>
            <a:r>
              <a:rPr lang="fr-FR" sz="1800" i="0" u="none" strike="noStrike" baseline="0" dirty="0" err="1"/>
              <a:t>stream</a:t>
            </a:r>
            <a:r>
              <a:rPr lang="fr-FR" sz="1800" i="0" u="none" strike="noStrike" baseline="0" dirty="0"/>
              <a:t> à utiliser sur un nom de fichier.</a:t>
            </a:r>
          </a:p>
          <a:p>
            <a:pPr algn="l"/>
            <a:endParaRPr lang="fr-FR" sz="1800" dirty="0"/>
          </a:p>
          <a:p>
            <a:pPr algn="l"/>
            <a:endParaRPr lang="fr-FR" sz="1800" i="0" u="none" strike="noStrike" baseline="0" dirty="0"/>
          </a:p>
          <a:p>
            <a:pPr algn="l"/>
            <a:endParaRPr lang="fr-FR" sz="1800" dirty="0"/>
          </a:p>
          <a:p>
            <a:pPr algn="l"/>
            <a:endParaRPr lang="fr-FR" sz="1800" i="0" u="none" strike="noStrike" baseline="0" dirty="0"/>
          </a:p>
          <a:p>
            <a:pPr algn="l"/>
            <a:endParaRPr lang="fr-FR" sz="180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pic>
        <p:nvPicPr>
          <p:cNvPr id="7" name="Image 6">
            <a:extLst>
              <a:ext uri="{FF2B5EF4-FFF2-40B4-BE49-F238E27FC236}">
                <a16:creationId xmlns:a16="http://schemas.microsoft.com/office/drawing/2014/main" id="{B82AF5B7-2CE8-6E93-420B-42571BF94A47}"/>
              </a:ext>
            </a:extLst>
          </p:cNvPr>
          <p:cNvPicPr>
            <a:picLocks noChangeAspect="1"/>
          </p:cNvPicPr>
          <p:nvPr/>
        </p:nvPicPr>
        <p:blipFill>
          <a:blip r:embed="rId8"/>
          <a:stretch>
            <a:fillRect/>
          </a:stretch>
        </p:blipFill>
        <p:spPr>
          <a:xfrm>
            <a:off x="2845565" y="4410312"/>
            <a:ext cx="6500869" cy="1030367"/>
          </a:xfrm>
          <a:prstGeom prst="rect">
            <a:avLst/>
          </a:prstGeom>
        </p:spPr>
      </p:pic>
    </p:spTree>
    <p:extLst>
      <p:ext uri="{BB962C8B-B14F-4D97-AF65-F5344CB8AC3E}">
        <p14:creationId xmlns:p14="http://schemas.microsoft.com/office/powerpoint/2010/main" val="1451084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#2 : ADS</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a:bodyPr>
          <a:lstStyle/>
          <a:p>
            <a:pPr algn="l"/>
            <a:r>
              <a:rPr lang="fr-FR" sz="1800" i="0" u="none" strike="noStrike" baseline="0" dirty="0"/>
              <a:t>Depuis Windows XP2, lorsqu’un fichier est téléchargé depuis Internet depuis un navigateur sur un volume NTFS, un </a:t>
            </a:r>
            <a:r>
              <a:rPr lang="fr-FR" sz="1800" i="0" u="none" strike="noStrike" baseline="0" dirty="0" err="1"/>
              <a:t>Alternate</a:t>
            </a:r>
            <a:r>
              <a:rPr lang="fr-FR" sz="1800" i="0" u="none" strike="noStrike" baseline="0" dirty="0"/>
              <a:t> Data Stream (ADS) nommé </a:t>
            </a:r>
            <a:r>
              <a:rPr lang="fr-FR" sz="1800" b="1" i="0" u="none" strike="noStrike" baseline="0" dirty="0" err="1"/>
              <a:t>Zone.Identifier</a:t>
            </a:r>
            <a:r>
              <a:rPr lang="fr-FR" sz="1800" b="1" i="0" u="none" strike="noStrike" baseline="0" dirty="0"/>
              <a:t> </a:t>
            </a:r>
            <a:r>
              <a:rPr lang="fr-FR" sz="1800" i="0" u="none" strike="noStrike" baseline="0" dirty="0"/>
              <a:t>est créé.</a:t>
            </a:r>
          </a:p>
          <a:p>
            <a:pPr marL="0" indent="0" algn="l">
              <a:buNone/>
            </a:pPr>
            <a:endParaRPr lang="fr-FR" sz="1800" i="0" u="none" strike="noStrike" baseline="0" dirty="0"/>
          </a:p>
          <a:p>
            <a:pPr algn="l"/>
            <a:r>
              <a:rPr lang="fr-FR" sz="1800" i="0" u="none" strike="noStrike" baseline="0" dirty="0"/>
              <a:t>Les fichiers contenant un ADS et une </a:t>
            </a:r>
            <a:r>
              <a:rPr lang="fr-FR" sz="1800" i="0" u="none" strike="noStrike" baseline="0" dirty="0" err="1"/>
              <a:t>ZoneID</a:t>
            </a:r>
            <a:r>
              <a:rPr lang="fr-FR" sz="1800" i="0" u="none" strike="noStrike" baseline="0" dirty="0"/>
              <a:t> = 3 proviennent d’Internet:</a:t>
            </a:r>
          </a:p>
          <a:p>
            <a:pPr lvl="1"/>
            <a:r>
              <a:rPr lang="fr-FR" sz="1600" i="0" u="none" strike="noStrike" baseline="0" dirty="0" err="1"/>
              <a:t>ZoneID</a:t>
            </a:r>
            <a:r>
              <a:rPr lang="fr-FR" sz="1600" i="0" u="none" strike="noStrike" baseline="0" dirty="0"/>
              <a:t> = 2 ⇒ URLZONE_TRUSTED</a:t>
            </a:r>
          </a:p>
          <a:p>
            <a:pPr lvl="1"/>
            <a:r>
              <a:rPr lang="fr-FR" sz="1600" i="0" u="none" strike="noStrike" baseline="0" dirty="0" err="1"/>
              <a:t>ZoneID</a:t>
            </a:r>
            <a:r>
              <a:rPr lang="fr-FR" sz="1600" i="0" u="none" strike="noStrike" baseline="0" dirty="0"/>
              <a:t> = 3 ⇒ URLZONE_INTERNET</a:t>
            </a:r>
          </a:p>
          <a:p>
            <a:pPr lvl="1"/>
            <a:r>
              <a:rPr lang="fr-FR" sz="1600" i="0" u="none" strike="noStrike" baseline="0" dirty="0" err="1"/>
              <a:t>ZoneID</a:t>
            </a:r>
            <a:r>
              <a:rPr lang="fr-FR" sz="1600" i="0" u="none" strike="noStrike" baseline="0" dirty="0"/>
              <a:t> = 4 ⇒ URLZONE_UNTRUSTED</a:t>
            </a:r>
          </a:p>
          <a:p>
            <a:pPr lvl="1"/>
            <a:endParaRPr lang="fr-FR" sz="1600" dirty="0"/>
          </a:p>
          <a:p>
            <a:pPr lvl="1"/>
            <a:endParaRPr lang="fr-FR" sz="1600" i="0" u="none" strike="noStrike" baseline="0" dirty="0"/>
          </a:p>
          <a:p>
            <a:pPr lvl="1"/>
            <a:endParaRPr lang="fr-FR" sz="1600" dirty="0"/>
          </a:p>
          <a:p>
            <a:pPr lvl="1"/>
            <a:endParaRPr lang="fr-FR" sz="1600" i="0" u="none" strike="noStrike" baseline="0" dirty="0"/>
          </a:p>
          <a:p>
            <a:pPr lvl="1"/>
            <a:endParaRPr lang="fr-FR" sz="1600" dirty="0"/>
          </a:p>
          <a:p>
            <a:pPr lvl="1"/>
            <a:endParaRPr lang="fr-FR" sz="1600" i="0" u="none" strike="noStrike" baseline="0" dirty="0"/>
          </a:p>
          <a:p>
            <a:pPr marL="457200" lvl="1" indent="0">
              <a:buNone/>
            </a:pPr>
            <a:endParaRPr lang="fr-FR" sz="160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graphicFrame>
        <p:nvGraphicFramePr>
          <p:cNvPr id="4" name="Tableau 3">
            <a:extLst>
              <a:ext uri="{FF2B5EF4-FFF2-40B4-BE49-F238E27FC236}">
                <a16:creationId xmlns:a16="http://schemas.microsoft.com/office/drawing/2014/main" id="{EBDE1D4A-5B2A-8B3C-ABD4-F559A96BB09B}"/>
              </a:ext>
            </a:extLst>
          </p:cNvPr>
          <p:cNvGraphicFramePr>
            <a:graphicFrameLocks noGrp="1"/>
          </p:cNvGraphicFramePr>
          <p:nvPr>
            <p:extLst>
              <p:ext uri="{D42A27DB-BD31-4B8C-83A1-F6EECF244321}">
                <p14:modId xmlns:p14="http://schemas.microsoft.com/office/powerpoint/2010/main" val="3740534611"/>
              </p:ext>
            </p:extLst>
          </p:nvPr>
        </p:nvGraphicFramePr>
        <p:xfrm>
          <a:off x="832944" y="4137788"/>
          <a:ext cx="10999392" cy="1798320"/>
        </p:xfrm>
        <a:graphic>
          <a:graphicData uri="http://schemas.openxmlformats.org/drawingml/2006/table">
            <a:tbl>
              <a:tblPr firstRow="1" bandRow="1">
                <a:tableStyleId>{073A0DAA-6AF3-43AB-8588-CEC1D06C72B9}</a:tableStyleId>
              </a:tblPr>
              <a:tblGrid>
                <a:gridCol w="10999392">
                  <a:extLst>
                    <a:ext uri="{9D8B030D-6E8A-4147-A177-3AD203B41FA5}">
                      <a16:colId xmlns:a16="http://schemas.microsoft.com/office/drawing/2014/main" val="1577815751"/>
                    </a:ext>
                  </a:extLst>
                </a:gridCol>
              </a:tblGrid>
              <a:tr h="370840">
                <a:tc>
                  <a:txBody>
                    <a:bodyPr/>
                    <a:lstStyle/>
                    <a:p>
                      <a:r>
                        <a:rPr lang="en-US" sz="1400" b="0" dirty="0"/>
                        <a:t>PS C:\Users\ArnaudL'Hutereau\Downloads&gt; </a:t>
                      </a:r>
                      <a:r>
                        <a:rPr lang="en-US" sz="1400" b="1" dirty="0"/>
                        <a:t>Get-Content -path '.\dormir.png' -stream </a:t>
                      </a:r>
                      <a:r>
                        <a:rPr lang="en-US" sz="1400" b="1" dirty="0" err="1"/>
                        <a:t>Zone.Identifier</a:t>
                      </a:r>
                      <a:endParaRPr lang="en-US" sz="1400" b="1" dirty="0"/>
                    </a:p>
                    <a:p>
                      <a:endParaRPr lang="en-US" sz="1400" b="0" dirty="0"/>
                    </a:p>
                    <a:p>
                      <a:r>
                        <a:rPr lang="en-US" sz="1400" b="0" dirty="0"/>
                        <a:t>[</a:t>
                      </a:r>
                      <a:r>
                        <a:rPr lang="en-US" sz="1400" b="0" dirty="0" err="1"/>
                        <a:t>ZoneTransfer</a:t>
                      </a:r>
                      <a:r>
                        <a:rPr lang="en-US" sz="1400" b="0" dirty="0"/>
                        <a:t>]</a:t>
                      </a:r>
                    </a:p>
                    <a:p>
                      <a:r>
                        <a:rPr lang="en-US" sz="1400" b="0" dirty="0" err="1"/>
                        <a:t>ZoneId</a:t>
                      </a:r>
                      <a:r>
                        <a:rPr lang="en-US" sz="1400" b="0" dirty="0"/>
                        <a:t>=3</a:t>
                      </a:r>
                    </a:p>
                    <a:p>
                      <a:r>
                        <a:rPr lang="en-US" sz="1400" b="0" dirty="0" err="1"/>
                        <a:t>ReferrerUrl</a:t>
                      </a:r>
                      <a:r>
                        <a:rPr lang="en-US" sz="1400" b="0" dirty="0"/>
                        <a:t>=https://www.flaticon.com/fr/chercher?type=icon&amp;search-group=all&amp;word=dormir&amp;license=&amp;color=&amp;shape=&amp;current_section=&amp;author_id=&amp;pack_id=&amp;family_id=&amp;style_id=&amp;choice=&amp;type=</a:t>
                      </a:r>
                    </a:p>
                    <a:p>
                      <a:r>
                        <a:rPr lang="en-US" sz="1400" b="0" dirty="0" err="1"/>
                        <a:t>HostUrl</a:t>
                      </a:r>
                      <a:r>
                        <a:rPr lang="en-US" sz="1400" b="0" dirty="0"/>
                        <a:t>=https://www.flaticon.com/fr/download/icon/6117351?icon_id=6117351&amp;author=203&amp;team=203&amp;keyword=dormir&amp;pack=packs%2Fpilates-56&amp;style=2&amp;format=png&amp;color=%23000000&amp;colored=1&amp;size=512&amp;selection=1&amp;premium=0&amp;type=standard&amp;search=dormir</a:t>
                      </a:r>
                      <a:endParaRPr lang="fr-FR" sz="1400" b="0" dirty="0"/>
                    </a:p>
                  </a:txBody>
                  <a:tcPr/>
                </a:tc>
                <a:extLst>
                  <a:ext uri="{0D108BD9-81ED-4DB2-BD59-A6C34878D82A}">
                    <a16:rowId xmlns:a16="http://schemas.microsoft.com/office/drawing/2014/main" val="3377901599"/>
                  </a:ext>
                </a:extLst>
              </a:tr>
            </a:tbl>
          </a:graphicData>
        </a:graphic>
      </p:graphicFrame>
    </p:spTree>
    <p:extLst>
      <p:ext uri="{BB962C8B-B14F-4D97-AF65-F5344CB8AC3E}">
        <p14:creationId xmlns:p14="http://schemas.microsoft.com/office/powerpoint/2010/main" val="297023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#3 : </a:t>
            </a:r>
            <a:r>
              <a:rPr lang="fr-FR" b="1" dirty="0" err="1"/>
              <a:t>Prefetch</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688014"/>
          </a:xfrm>
        </p:spPr>
        <p:txBody>
          <a:bodyPr>
            <a:normAutofit fontScale="92500" lnSpcReduction="20000"/>
          </a:bodyPr>
          <a:lstStyle/>
          <a:p>
            <a:pPr algn="l"/>
            <a:r>
              <a:rPr lang="fr-FR" sz="1800" i="0" u="none" strike="noStrike" baseline="0" dirty="0"/>
              <a:t>Les fichiers </a:t>
            </a:r>
            <a:r>
              <a:rPr lang="fr-FR" sz="1800" i="0" u="none" strike="noStrike" baseline="0" dirty="0" err="1"/>
              <a:t>Prefetch</a:t>
            </a:r>
            <a:r>
              <a:rPr lang="fr-FR" sz="1800" i="0" u="none" strike="noStrike" baseline="0" dirty="0"/>
              <a:t> ont pour but d’accélérer le lancement d’applications.</a:t>
            </a:r>
          </a:p>
          <a:p>
            <a:pPr marL="0" indent="0" algn="l">
              <a:buNone/>
            </a:pPr>
            <a:endParaRPr lang="fr-FR" sz="1800" i="0" u="none" strike="noStrike" baseline="0" dirty="0"/>
          </a:p>
          <a:p>
            <a:pPr algn="l"/>
            <a:r>
              <a:rPr lang="fr-FR" sz="1800" i="0" u="none" strike="noStrike" baseline="0" dirty="0"/>
              <a:t>Un fichier est créé avec le nom du programme à chaque lancement d’un programme, quel que soit l’emplacement d’origine de l’application.</a:t>
            </a:r>
          </a:p>
          <a:p>
            <a:pPr marL="0" indent="0" algn="l">
              <a:buNone/>
            </a:pPr>
            <a:endParaRPr lang="fr-FR" sz="1800" i="0" u="none" strike="noStrike" baseline="0" dirty="0"/>
          </a:p>
          <a:p>
            <a:pPr algn="l"/>
            <a:r>
              <a:rPr lang="fr-FR" sz="1800" i="0" u="none" strike="noStrike" baseline="0" dirty="0"/>
              <a:t>Localisation :  C:\Windows\Prefetch</a:t>
            </a:r>
          </a:p>
          <a:p>
            <a:pPr marL="0" indent="0" algn="l">
              <a:buNone/>
            </a:pPr>
            <a:endParaRPr lang="fr-FR" sz="1800" i="0" u="none" strike="noStrike" baseline="0" dirty="0"/>
          </a:p>
          <a:p>
            <a:pPr algn="l"/>
            <a:r>
              <a:rPr lang="fr-FR" sz="1800" i="0" u="none" strike="noStrike" baseline="0" dirty="0"/>
              <a:t>Un fichier contient des métadonnées comme :</a:t>
            </a:r>
          </a:p>
          <a:p>
            <a:pPr lvl="1"/>
            <a:r>
              <a:rPr lang="fr-FR" sz="1600" i="0" u="none" strike="noStrike" baseline="0" dirty="0"/>
              <a:t>Le nom de l’exécutable (dans la limite de 29 caractères)</a:t>
            </a:r>
          </a:p>
          <a:p>
            <a:pPr lvl="1"/>
            <a:r>
              <a:rPr lang="fr-FR" sz="1600" i="0" u="none" strike="noStrike" baseline="0" dirty="0"/>
              <a:t>Le nombre de lancement (run count) ou les dates de lancement de l’application</a:t>
            </a:r>
          </a:p>
          <a:p>
            <a:pPr lvl="1"/>
            <a:r>
              <a:rPr lang="fr-FR" sz="1600" i="0" u="none" strike="noStrike" baseline="0" dirty="0"/>
              <a:t>Le Volume Path et le numéro de série du volume de stockage de l’application</a:t>
            </a:r>
          </a:p>
          <a:p>
            <a:pPr lvl="1"/>
            <a:r>
              <a:rPr lang="fr-FR" sz="1600" i="0" u="none" strike="noStrike" baseline="0" dirty="0"/>
              <a:t>Les fichiers et répertoires appelés par l’application durant son exécution</a:t>
            </a:r>
          </a:p>
          <a:p>
            <a:pPr lvl="1"/>
            <a:r>
              <a:rPr lang="fr-FR" sz="1600" i="0" u="none" strike="noStrike" baseline="0" dirty="0"/>
              <a:t>Horodatage :</a:t>
            </a:r>
          </a:p>
          <a:p>
            <a:pPr lvl="2"/>
            <a:r>
              <a:rPr lang="fr-FR" sz="1400" i="0" u="none" strike="noStrike" baseline="0" dirty="0"/>
              <a:t>Horodatage du dernier lancement</a:t>
            </a:r>
          </a:p>
          <a:p>
            <a:pPr lvl="2"/>
            <a:r>
              <a:rPr lang="fr-FR" sz="1400" i="0" u="none" strike="noStrike" baseline="0" dirty="0"/>
              <a:t>Horodatage de la création du volume sur lequel le fichier </a:t>
            </a:r>
            <a:r>
              <a:rPr lang="fr-FR" sz="1400" i="0" u="none" strike="noStrike" baseline="0" dirty="0" err="1"/>
              <a:t>Prefetch</a:t>
            </a:r>
            <a:r>
              <a:rPr lang="fr-FR" sz="1400" i="0" u="none" strike="noStrike" baseline="0" dirty="0"/>
              <a:t> a été créé</a:t>
            </a:r>
          </a:p>
          <a:p>
            <a:pPr marL="914400" lvl="2" indent="0">
              <a:buNone/>
            </a:pPr>
            <a:endParaRPr lang="fr-FR" sz="1400" i="0" u="none" strike="noStrike" baseline="0" dirty="0"/>
          </a:p>
          <a:p>
            <a:pPr algn="l"/>
            <a:r>
              <a:rPr lang="fr-FR" sz="1800" i="0" u="none" strike="noStrike" baseline="0" dirty="0"/>
              <a:t>Volume</a:t>
            </a:r>
          </a:p>
          <a:p>
            <a:pPr lvl="1"/>
            <a:r>
              <a:rPr lang="fr-FR" sz="1600" i="0" u="none" strike="noStrike" baseline="0" dirty="0"/>
              <a:t>1 entrée par volume utilisé par l’application</a:t>
            </a:r>
            <a:endParaRPr lang="fr-FR" sz="180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pic>
        <p:nvPicPr>
          <p:cNvPr id="7" name="Image 6">
            <a:extLst>
              <a:ext uri="{FF2B5EF4-FFF2-40B4-BE49-F238E27FC236}">
                <a16:creationId xmlns:a16="http://schemas.microsoft.com/office/drawing/2014/main" id="{DD22C3ED-2517-5C60-B577-7A7982FD540F}"/>
              </a:ext>
            </a:extLst>
          </p:cNvPr>
          <p:cNvPicPr>
            <a:picLocks noChangeAspect="1"/>
          </p:cNvPicPr>
          <p:nvPr/>
        </p:nvPicPr>
        <p:blipFill>
          <a:blip r:embed="rId8"/>
          <a:stretch>
            <a:fillRect/>
          </a:stretch>
        </p:blipFill>
        <p:spPr>
          <a:xfrm>
            <a:off x="8605705" y="3140530"/>
            <a:ext cx="3446087" cy="2306436"/>
          </a:xfrm>
          <a:prstGeom prst="rect">
            <a:avLst/>
          </a:prstGeom>
        </p:spPr>
      </p:pic>
    </p:spTree>
    <p:extLst>
      <p:ext uri="{BB962C8B-B14F-4D97-AF65-F5344CB8AC3E}">
        <p14:creationId xmlns:p14="http://schemas.microsoft.com/office/powerpoint/2010/main" val="21151226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#3 : </a:t>
            </a:r>
            <a:r>
              <a:rPr lang="fr-FR" b="1" dirty="0" err="1"/>
              <a:t>Prefetch</a:t>
            </a:r>
            <a:endParaRPr lang="en-GB" b="1"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2"/>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4"/>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5"/>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6"/>
              </a:rPr>
              <a:t>https://www.linkedin.com/company/wocsa/</a:t>
            </a:r>
            <a:r>
              <a:rPr lang="fr-FR" sz="1200" dirty="0"/>
              <a:t> </a:t>
            </a:r>
          </a:p>
        </p:txBody>
      </p:sp>
      <p:pic>
        <p:nvPicPr>
          <p:cNvPr id="12" name="Image 11">
            <a:extLst>
              <a:ext uri="{FF2B5EF4-FFF2-40B4-BE49-F238E27FC236}">
                <a16:creationId xmlns:a16="http://schemas.microsoft.com/office/drawing/2014/main" id="{86E97131-F379-F61B-F6B7-AAA6284371A5}"/>
              </a:ext>
            </a:extLst>
          </p:cNvPr>
          <p:cNvPicPr>
            <a:picLocks noChangeAspect="1"/>
          </p:cNvPicPr>
          <p:nvPr/>
        </p:nvPicPr>
        <p:blipFill>
          <a:blip r:embed="rId7"/>
          <a:stretch>
            <a:fillRect/>
          </a:stretch>
        </p:blipFill>
        <p:spPr>
          <a:xfrm>
            <a:off x="1971463" y="1377833"/>
            <a:ext cx="8249074" cy="4559534"/>
          </a:xfrm>
          <a:prstGeom prst="rect">
            <a:avLst/>
          </a:prstGeom>
        </p:spPr>
      </p:pic>
    </p:spTree>
    <p:extLst>
      <p:ext uri="{BB962C8B-B14F-4D97-AF65-F5344CB8AC3E}">
        <p14:creationId xmlns:p14="http://schemas.microsoft.com/office/powerpoint/2010/main" val="40911856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#3 : </a:t>
            </a:r>
            <a:r>
              <a:rPr lang="fr-FR" b="1" dirty="0" err="1"/>
              <a:t>Prefetch</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688014"/>
          </a:xfrm>
        </p:spPr>
        <p:txBody>
          <a:bodyPr>
            <a:normAutofit/>
          </a:bodyPr>
          <a:lstStyle/>
          <a:p>
            <a:pPr algn="l"/>
            <a:r>
              <a:rPr lang="fr-FR" sz="1800" b="1" i="0" u="none" strike="noStrike" baseline="0" dirty="0"/>
              <a:t>Outils</a:t>
            </a:r>
          </a:p>
          <a:p>
            <a:pPr lvl="1"/>
            <a:r>
              <a:rPr lang="fr-FR" sz="1600" b="0" i="0" u="none" strike="noStrike" baseline="0" dirty="0">
                <a:latin typeface="Calibri" panose="020F0502020204030204" pitchFamily="34" charset="0"/>
              </a:rPr>
              <a:t>EZ PECmd.exe (Windows)</a:t>
            </a:r>
          </a:p>
          <a:p>
            <a:pPr lvl="2"/>
            <a:r>
              <a:rPr lang="fr-FR" sz="1400" u="sng" dirty="0">
                <a:latin typeface="Calibri" panose="020F0502020204030204" pitchFamily="34" charset="0"/>
              </a:rPr>
              <a:t>Commande</a:t>
            </a:r>
            <a:r>
              <a:rPr lang="fr-FR" sz="1400" dirty="0">
                <a:latin typeface="Calibri" panose="020F0502020204030204" pitchFamily="34" charset="0"/>
              </a:rPr>
              <a:t> : PECmd.exe -f NOM_FICHIER</a:t>
            </a:r>
          </a:p>
          <a:p>
            <a:pPr lvl="2"/>
            <a:endParaRPr lang="fr-FR" sz="1400" i="0" u="none" strike="noStrike" baseline="0" dirty="0">
              <a:latin typeface="Calibri" panose="020F0502020204030204" pitchFamily="34" charset="0"/>
            </a:endParaRPr>
          </a:p>
          <a:p>
            <a:pPr lvl="2"/>
            <a:endParaRPr lang="fr-FR" sz="1400" dirty="0">
              <a:latin typeface="Calibri" panose="020F0502020204030204" pitchFamily="34" charset="0"/>
            </a:endParaRPr>
          </a:p>
          <a:p>
            <a:pPr lvl="2"/>
            <a:endParaRPr lang="fr-FR" sz="1400" i="0" u="none" strike="noStrike" baseline="0" dirty="0">
              <a:latin typeface="Calibri" panose="020F0502020204030204" pitchFamily="34" charset="0"/>
            </a:endParaRPr>
          </a:p>
          <a:p>
            <a:pPr lvl="2"/>
            <a:endParaRPr lang="fr-FR" sz="1400" dirty="0">
              <a:latin typeface="Calibri" panose="020F0502020204030204" pitchFamily="34" charset="0"/>
            </a:endParaRPr>
          </a:p>
          <a:p>
            <a:pPr lvl="2"/>
            <a:endParaRPr lang="fr-FR" sz="1400" i="0" u="none" strike="noStrike" baseline="0" dirty="0">
              <a:latin typeface="Calibri" panose="020F0502020204030204" pitchFamily="34" charset="0"/>
            </a:endParaRPr>
          </a:p>
          <a:p>
            <a:pPr lvl="2"/>
            <a:endParaRPr lang="fr-FR" sz="1400" dirty="0">
              <a:latin typeface="Calibri" panose="020F0502020204030204" pitchFamily="34" charset="0"/>
            </a:endParaRPr>
          </a:p>
          <a:p>
            <a:pPr lvl="2"/>
            <a:endParaRPr lang="fr-FR" sz="1400" i="0" u="none" strike="noStrike" baseline="0" dirty="0">
              <a:latin typeface="Calibri" panose="020F0502020204030204" pitchFamily="34" charset="0"/>
            </a:endParaRPr>
          </a:p>
          <a:p>
            <a:pPr lvl="2"/>
            <a:endParaRPr lang="fr-FR" sz="1400" dirty="0">
              <a:latin typeface="Calibri" panose="020F0502020204030204" pitchFamily="34" charset="0"/>
            </a:endParaRPr>
          </a:p>
          <a:p>
            <a:pPr lvl="2"/>
            <a:endParaRPr lang="fr-FR" sz="1400" i="0" u="none" strike="noStrike" baseline="0" dirty="0">
              <a:latin typeface="Calibri" panose="020F0502020204030204" pitchFamily="34" charset="0"/>
            </a:endParaRPr>
          </a:p>
          <a:p>
            <a:pPr lvl="2"/>
            <a:endParaRPr lang="fr-FR" sz="1400" dirty="0">
              <a:latin typeface="Calibri" panose="020F0502020204030204" pitchFamily="34" charset="0"/>
            </a:endParaRPr>
          </a:p>
          <a:p>
            <a:pPr lvl="2"/>
            <a:endParaRPr lang="fr-FR" sz="1400" i="0" u="none" strike="noStrike" baseline="0" dirty="0">
              <a:latin typeface="Calibri" panose="020F0502020204030204" pitchFamily="34" charset="0"/>
            </a:endParaRPr>
          </a:p>
          <a:p>
            <a:pPr lvl="2"/>
            <a:endParaRPr lang="fr-FR" sz="1400" dirty="0">
              <a:latin typeface="Calibri" panose="020F0502020204030204" pitchFamily="34" charset="0"/>
            </a:endParaRPr>
          </a:p>
          <a:p>
            <a:pPr lvl="2"/>
            <a:endParaRPr lang="fr-FR" sz="1400" i="0" u="none" strike="noStrike" baseline="0" dirty="0">
              <a:latin typeface="Calibri" panose="020F0502020204030204" pitchFamily="34" charset="0"/>
            </a:endParaRPr>
          </a:p>
          <a:p>
            <a:pPr lvl="2"/>
            <a:endParaRPr lang="fr-FR" sz="140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13097141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#4 : SRUM</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688014"/>
          </a:xfrm>
        </p:spPr>
        <p:txBody>
          <a:bodyPr>
            <a:normAutofit/>
          </a:bodyPr>
          <a:lstStyle/>
          <a:p>
            <a:pPr algn="l"/>
            <a:r>
              <a:rPr lang="fr-FR" sz="1800" i="0" u="none" strike="noStrike" baseline="0" dirty="0"/>
              <a:t>Le System Ressource Usage Monitor surveille la consommation des ressources par les applications en cours d’exécution.</a:t>
            </a:r>
          </a:p>
          <a:p>
            <a:pPr algn="l"/>
            <a:endParaRPr lang="fr-FR" sz="1800" i="0" u="none" strike="noStrike" baseline="0" dirty="0"/>
          </a:p>
          <a:p>
            <a:pPr algn="l"/>
            <a:r>
              <a:rPr lang="fr-FR" sz="1800" i="0" u="none" strike="noStrike" baseline="0" dirty="0"/>
              <a:t>Dans un contexte </a:t>
            </a:r>
            <a:r>
              <a:rPr lang="fr-FR" sz="1800" i="0" u="none" strike="noStrike" baseline="0" dirty="0" err="1"/>
              <a:t>Forensic</a:t>
            </a:r>
            <a:r>
              <a:rPr lang="fr-FR" sz="1800" i="0" u="none" strike="noStrike" baseline="0" dirty="0"/>
              <a:t>, l’analyse de la base de données ainsi constituée fournit des informations sur les applications lancées, les accès réseau, etc.</a:t>
            </a:r>
          </a:p>
          <a:p>
            <a:pPr algn="l"/>
            <a:endParaRPr lang="fr-FR" sz="1800" i="0" u="none" strike="noStrike" baseline="0" dirty="0"/>
          </a:p>
          <a:p>
            <a:pPr algn="l"/>
            <a:r>
              <a:rPr lang="fr-FR" sz="1800" b="1" i="0" u="none" strike="noStrike" baseline="0" dirty="0"/>
              <a:t>Localisation</a:t>
            </a:r>
            <a:r>
              <a:rPr lang="fr-FR" sz="1800" dirty="0"/>
              <a:t> : </a:t>
            </a:r>
          </a:p>
          <a:p>
            <a:pPr lvl="1"/>
            <a:r>
              <a:rPr lang="fr-FR" sz="1600" i="0" u="none" strike="noStrike" baseline="0" dirty="0"/>
              <a:t>C:\Windows\System32\sru</a:t>
            </a:r>
          </a:p>
          <a:p>
            <a:pPr algn="l"/>
            <a:endParaRPr lang="fr-FR" sz="1800" i="0" u="none" strike="noStrike" baseline="0" dirty="0"/>
          </a:p>
          <a:p>
            <a:pPr algn="l"/>
            <a:r>
              <a:rPr lang="fr-FR" sz="1800" b="1" i="0" u="none" strike="noStrike" baseline="0" dirty="0"/>
              <a:t>Outil</a:t>
            </a:r>
          </a:p>
          <a:p>
            <a:pPr lvl="1"/>
            <a:r>
              <a:rPr lang="fr-FR" sz="1600" i="0" u="none" strike="noStrike" baseline="0" dirty="0" err="1"/>
              <a:t>SrumECmd</a:t>
            </a:r>
            <a:r>
              <a:rPr lang="fr-FR" sz="1600" i="0" u="none" strike="noStrike" baseline="0" dirty="0"/>
              <a:t> (</a:t>
            </a:r>
            <a:r>
              <a:rPr lang="fr-FR" sz="1600" i="0" u="none" strike="noStrike" baseline="0" dirty="0">
                <a:hlinkClick r:id="rId5"/>
              </a:rPr>
              <a:t>https://ericzimmerman.github.io/#!index.md</a:t>
            </a:r>
            <a:r>
              <a:rPr lang="fr-FR" sz="1600" i="0" u="none" strike="noStrike" baseline="0" dirty="0"/>
              <a:t>)</a:t>
            </a:r>
            <a:endParaRPr lang="fr-FR" sz="1400" dirty="0"/>
          </a:p>
          <a:p>
            <a:pPr lvl="1"/>
            <a:endParaRPr lang="fr-FR" sz="1400" i="0" u="none" strike="noStrike" baseline="0" dirty="0"/>
          </a:p>
          <a:p>
            <a:pPr lvl="1"/>
            <a:endParaRPr lang="fr-FR" sz="100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6"/>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7"/>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8"/>
              </a:rPr>
              <a:t>https://www.linkedin.com/company/wocsa/</a:t>
            </a:r>
            <a:r>
              <a:rPr lang="fr-FR" sz="1200" dirty="0"/>
              <a:t> </a:t>
            </a:r>
          </a:p>
        </p:txBody>
      </p:sp>
    </p:spTree>
    <p:extLst>
      <p:ext uri="{BB962C8B-B14F-4D97-AF65-F5344CB8AC3E}">
        <p14:creationId xmlns:p14="http://schemas.microsoft.com/office/powerpoint/2010/main" val="21298420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 #4 : SRUM</a:t>
            </a:r>
            <a:endParaRPr lang="en-GB" b="1"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2"/>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4"/>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5"/>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6"/>
              </a:rPr>
              <a:t>https://www.linkedin.com/company/wocsa/</a:t>
            </a:r>
            <a:r>
              <a:rPr lang="fr-FR" sz="1200" dirty="0"/>
              <a:t> </a:t>
            </a:r>
          </a:p>
        </p:txBody>
      </p:sp>
      <p:pic>
        <p:nvPicPr>
          <p:cNvPr id="7" name="Image 6">
            <a:extLst>
              <a:ext uri="{FF2B5EF4-FFF2-40B4-BE49-F238E27FC236}">
                <a16:creationId xmlns:a16="http://schemas.microsoft.com/office/drawing/2014/main" id="{5BF64A15-A9B8-37C8-CF68-52BE523ADF37}"/>
              </a:ext>
            </a:extLst>
          </p:cNvPr>
          <p:cNvPicPr>
            <a:picLocks noChangeAspect="1"/>
          </p:cNvPicPr>
          <p:nvPr/>
        </p:nvPicPr>
        <p:blipFill>
          <a:blip r:embed="rId7"/>
          <a:stretch>
            <a:fillRect/>
          </a:stretch>
        </p:blipFill>
        <p:spPr>
          <a:xfrm>
            <a:off x="989944" y="2534664"/>
            <a:ext cx="10727118" cy="1665130"/>
          </a:xfrm>
          <a:prstGeom prst="rect">
            <a:avLst/>
          </a:prstGeom>
        </p:spPr>
      </p:pic>
    </p:spTree>
    <p:extLst>
      <p:ext uri="{BB962C8B-B14F-4D97-AF65-F5344CB8AC3E}">
        <p14:creationId xmlns:p14="http://schemas.microsoft.com/office/powerpoint/2010/main" val="724325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en-GB" b="1" dirty="0"/>
              <a:t>WOCSA</a:t>
            </a:r>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11017680" cy="4351338"/>
          </a:xfrm>
        </p:spPr>
        <p:txBody>
          <a:bodyPr>
            <a:normAutofit/>
          </a:bodyPr>
          <a:lstStyle/>
          <a:p>
            <a:pPr algn="just"/>
            <a:r>
              <a:rPr lang="en-GB" sz="1800" dirty="0"/>
              <a:t>WOCSA (Worldwide Open Cyber Security Association) is a federation of </a:t>
            </a:r>
            <a:r>
              <a:rPr lang="en-GB" sz="1800" b="1" dirty="0"/>
              <a:t>non profit association </a:t>
            </a:r>
            <a:r>
              <a:rPr lang="en-GB" sz="1800" dirty="0"/>
              <a:t>with a head quarter based in France.</a:t>
            </a:r>
          </a:p>
          <a:p>
            <a:pPr algn="just"/>
            <a:endParaRPr lang="en-GB" sz="1800" dirty="0"/>
          </a:p>
          <a:p>
            <a:pPr algn="just"/>
            <a:r>
              <a:rPr lang="en-GB" sz="1800" dirty="0"/>
              <a:t>Cybersecurity is a public affair in which </a:t>
            </a:r>
            <a:r>
              <a:rPr lang="en-GB" sz="1800" b="1" dirty="0"/>
              <a:t>everyone has to take a part.</a:t>
            </a:r>
          </a:p>
          <a:p>
            <a:pPr algn="just"/>
            <a:endParaRPr lang="en-GB" sz="1800" dirty="0"/>
          </a:p>
          <a:p>
            <a:pPr algn="just"/>
            <a:r>
              <a:rPr lang="en-GB" sz="1800" dirty="0"/>
              <a:t>WOCSA joins experts with other people </a:t>
            </a:r>
            <a:r>
              <a:rPr lang="en-GB" sz="1800" b="1" dirty="0"/>
              <a:t>to take care of our digital life</a:t>
            </a:r>
            <a:r>
              <a:rPr lang="en-GB" sz="1800" dirty="0"/>
              <a:t>.</a:t>
            </a:r>
          </a:p>
          <a:p>
            <a:pPr algn="just"/>
            <a:endParaRPr lang="en-GB" sz="1800" dirty="0"/>
          </a:p>
          <a:p>
            <a:pPr algn="just"/>
            <a:endParaRPr lang="en-GB" sz="1800" dirty="0"/>
          </a:p>
          <a:p>
            <a:pPr algn="just"/>
            <a:endParaRPr lang="en-GB" sz="1800" dirty="0"/>
          </a:p>
          <a:p>
            <a:pPr algn="just"/>
            <a:endParaRPr lang="en-GB" sz="1800" dirty="0"/>
          </a:p>
          <a:p>
            <a:pPr algn="just"/>
            <a:endParaRPr lang="en-GB" sz="180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24356550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689F3-A9CB-F386-81D7-750B361E5795}"/>
              </a:ext>
            </a:extLst>
          </p:cNvPr>
          <p:cNvSpPr>
            <a:spLocks noGrp="1"/>
          </p:cNvSpPr>
          <p:nvPr>
            <p:ph type="title"/>
          </p:nvPr>
        </p:nvSpPr>
        <p:spPr>
          <a:xfrm>
            <a:off x="5868557" y="1138036"/>
            <a:ext cx="5444382" cy="1402470"/>
          </a:xfrm>
        </p:spPr>
        <p:txBody>
          <a:bodyPr vert="horz" lIns="91440" tIns="45720" rIns="91440" bIns="45720" rtlCol="0" anchor="t">
            <a:normAutofit/>
          </a:bodyPr>
          <a:lstStyle/>
          <a:p>
            <a:r>
              <a:rPr lang="en-US" b="0" i="0" dirty="0">
                <a:solidFill>
                  <a:schemeClr val="tx1"/>
                </a:solidFill>
                <a:effectLst/>
                <a:latin typeface="+mj-lt"/>
                <a:ea typeface="+mj-ea"/>
                <a:cs typeface="+mj-cs"/>
              </a:rPr>
              <a:t>Pratique</a:t>
            </a:r>
            <a:endParaRPr lang="en-US" dirty="0">
              <a:solidFill>
                <a:schemeClr val="tx1"/>
              </a:solidFill>
              <a:latin typeface="+mj-lt"/>
              <a:ea typeface="+mj-ea"/>
              <a:cs typeface="+mj-cs"/>
            </a:endParaRPr>
          </a:p>
        </p:txBody>
      </p:sp>
      <p:pic>
        <p:nvPicPr>
          <p:cNvPr id="7" name="Picture 6" descr="Script informatique sur un écran">
            <a:extLst>
              <a:ext uri="{FF2B5EF4-FFF2-40B4-BE49-F238E27FC236}">
                <a16:creationId xmlns:a16="http://schemas.microsoft.com/office/drawing/2014/main" id="{A1664C75-8DCB-6C4E-8083-40F731862922}"/>
              </a:ext>
            </a:extLst>
          </p:cNvPr>
          <p:cNvPicPr>
            <a:picLocks noChangeAspect="1"/>
          </p:cNvPicPr>
          <p:nvPr/>
        </p:nvPicPr>
        <p:blipFill rotWithShape="1">
          <a:blip r:embed="rId2"/>
          <a:srcRect l="5045" r="44817" b="-1"/>
          <a:stretch/>
        </p:blipFill>
        <p:spPr>
          <a:xfrm>
            <a:off x="-1" y="10"/>
            <a:ext cx="5151179" cy="6857990"/>
          </a:xfrm>
          <a:prstGeom prst="rect">
            <a:avLst/>
          </a:prstGeom>
        </p:spPr>
      </p:pic>
      <p:cxnSp>
        <p:nvCxnSpPr>
          <p:cNvPr id="11" name="Straight Connector 10">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CD7F632-D487-64BD-3BBE-67C84EB63564}"/>
              </a:ext>
            </a:extLst>
          </p:cNvPr>
          <p:cNvSpPr>
            <a:spLocks noGrp="1"/>
          </p:cNvSpPr>
          <p:nvPr>
            <p:ph idx="1"/>
          </p:nvPr>
        </p:nvSpPr>
        <p:spPr>
          <a:xfrm>
            <a:off x="5971697" y="1633396"/>
            <a:ext cx="5444382" cy="3591207"/>
          </a:xfrm>
        </p:spPr>
        <p:txBody>
          <a:bodyPr vert="horz" lIns="91440" tIns="45720" rIns="91440" bIns="45720" rtlCol="0">
            <a:normAutofit lnSpcReduction="10000"/>
          </a:bodyPr>
          <a:lstStyle/>
          <a:p>
            <a:pPr indent="-228600"/>
            <a:r>
              <a:rPr lang="fr-FR" sz="2000" b="0" i="0" dirty="0">
                <a:effectLst/>
                <a:latin typeface="+mn-lt"/>
                <a:ea typeface="+mn-ea"/>
                <a:cs typeface="+mn-cs"/>
              </a:rPr>
              <a:t>Un employé d'une entreprise a téléchargé un document et l'a exécuté sur son poste de travail. </a:t>
            </a:r>
          </a:p>
          <a:p>
            <a:pPr indent="-228600"/>
            <a:r>
              <a:rPr lang="fr-FR" sz="2000" b="0" i="0" dirty="0">
                <a:effectLst/>
                <a:latin typeface="+mn-lt"/>
                <a:ea typeface="+mn-ea"/>
                <a:cs typeface="+mn-cs"/>
              </a:rPr>
              <a:t>Après l'exécution, il s'est rendu compte que le fichier n'a pas effectué l'action attendue : afficher la nouvelle campagne marketing. </a:t>
            </a:r>
          </a:p>
          <a:p>
            <a:pPr indent="-228600"/>
            <a:r>
              <a:rPr lang="fr-FR" sz="2000" b="0" i="0" dirty="0">
                <a:effectLst/>
                <a:latin typeface="+mn-lt"/>
                <a:ea typeface="+mn-ea"/>
                <a:cs typeface="+mn-cs"/>
              </a:rPr>
              <a:t>Il a contacté le service de sécurité de l'entreprise pour signaler le problème. </a:t>
            </a:r>
          </a:p>
          <a:p>
            <a:pPr indent="-228600"/>
            <a:r>
              <a:rPr lang="fr-FR" sz="2000" b="0" i="0" dirty="0">
                <a:effectLst/>
                <a:latin typeface="+mn-lt"/>
                <a:ea typeface="+mn-ea"/>
                <a:cs typeface="+mn-cs"/>
              </a:rPr>
              <a:t>Vous êtes chargé d'analyser le poste de travail pour comprendre ce qui s'est passé sur l'ordinateur depuis le téléchargement du fichier.</a:t>
            </a:r>
            <a:endParaRPr lang="en-US" sz="2000" dirty="0">
              <a:latin typeface="+mn-lt"/>
              <a:ea typeface="+mn-ea"/>
              <a:cs typeface="+mn-cs"/>
            </a:endParaRPr>
          </a:p>
        </p:txBody>
      </p:sp>
      <p:sp>
        <p:nvSpPr>
          <p:cNvPr id="4" name="Date Placeholder 3">
            <a:extLst>
              <a:ext uri="{FF2B5EF4-FFF2-40B4-BE49-F238E27FC236}">
                <a16:creationId xmlns:a16="http://schemas.microsoft.com/office/drawing/2014/main" id="{B50A5527-BAC6-1E0E-9600-B994D9DB479B}"/>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lgn="l">
              <a:spcAft>
                <a:spcPts val="600"/>
              </a:spcAft>
              <a:defRPr/>
            </a:pPr>
            <a:fld id="{7A9B5F39-02D6-4029-AA5C-D13998A25B2A}" type="datetime1">
              <a:rPr lang="en-US" sz="1200">
                <a:solidFill>
                  <a:srgbClr val="FFFFFF"/>
                </a:solidFill>
                <a:latin typeface="Calibri" panose="020F0502020204030204"/>
                <a:ea typeface="+mn-ea"/>
                <a:cs typeface="+mn-cs"/>
              </a:rPr>
              <a:pPr algn="l">
                <a:spcAft>
                  <a:spcPts val="600"/>
                </a:spcAft>
                <a:defRPr/>
              </a:pPr>
              <a:t>4/3/2024</a:t>
            </a:fld>
            <a:endParaRPr lang="en-US" sz="1200">
              <a:solidFill>
                <a:srgbClr val="FFFFFF"/>
              </a:solidFill>
              <a:latin typeface="Calibri" panose="020F0502020204030204"/>
              <a:ea typeface="+mn-ea"/>
              <a:cs typeface="+mn-cs"/>
            </a:endParaRPr>
          </a:p>
        </p:txBody>
      </p:sp>
      <p:sp>
        <p:nvSpPr>
          <p:cNvPr id="5" name="Footer Placeholder 4">
            <a:extLst>
              <a:ext uri="{FF2B5EF4-FFF2-40B4-BE49-F238E27FC236}">
                <a16:creationId xmlns:a16="http://schemas.microsoft.com/office/drawing/2014/main" id="{2A0D1466-4F97-9BBC-D4A1-C5678E550731}"/>
              </a:ext>
            </a:extLst>
          </p:cNvPr>
          <p:cNvSpPr>
            <a:spLocks noGrp="1"/>
          </p:cNvSpPr>
          <p:nvPr>
            <p:ph type="ftr" sz="quarter" idx="11"/>
          </p:nvPr>
        </p:nvSpPr>
        <p:spPr>
          <a:xfrm>
            <a:off x="5755598" y="6356350"/>
            <a:ext cx="3254356" cy="365125"/>
          </a:xfrm>
        </p:spPr>
        <p:txBody>
          <a:bodyPr vert="horz" lIns="91440" tIns="45720" rIns="91440" bIns="45720" rtlCol="0" anchor="ctr">
            <a:normAutofit/>
          </a:bodyPr>
          <a:lstStyle/>
          <a:p>
            <a:pPr algn="l">
              <a:spcAft>
                <a:spcPts val="600"/>
              </a:spcAft>
              <a:defRPr/>
            </a:pPr>
            <a:r>
              <a:rPr lang="en-US" sz="1200" kern="1200">
                <a:solidFill>
                  <a:schemeClr val="tx1">
                    <a:lumMod val="50000"/>
                    <a:lumOff val="50000"/>
                  </a:schemeClr>
                </a:solidFill>
                <a:latin typeface="Calibri" panose="020F0502020204030204"/>
                <a:ea typeface="+mn-ea"/>
                <a:cs typeface="+mn-cs"/>
              </a:rPr>
              <a:t>Copyright ©2023 WOCSA – All rights reserved  </a:t>
            </a:r>
          </a:p>
        </p:txBody>
      </p:sp>
    </p:spTree>
    <p:extLst>
      <p:ext uri="{BB962C8B-B14F-4D97-AF65-F5344CB8AC3E}">
        <p14:creationId xmlns:p14="http://schemas.microsoft.com/office/powerpoint/2010/main" val="3657770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 disposition (sur </a:t>
            </a:r>
            <a:r>
              <a:rPr lang="fr-FR" b="1" dirty="0" err="1"/>
              <a:t>github</a:t>
            </a:r>
            <a:r>
              <a:rPr lang="fr-FR" b="1" dirty="0"/>
              <a:t>)</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688014"/>
          </a:xfrm>
        </p:spPr>
        <p:txBody>
          <a:bodyPr>
            <a:normAutofit fontScale="92500" lnSpcReduction="20000"/>
          </a:bodyPr>
          <a:lstStyle/>
          <a:p>
            <a:pPr algn="l"/>
            <a:r>
              <a:rPr lang="fr-FR" sz="1800" b="1" i="0" u="none" strike="noStrike" baseline="0" dirty="0"/>
              <a:t>Outils</a:t>
            </a:r>
          </a:p>
          <a:p>
            <a:pPr lvl="1"/>
            <a:r>
              <a:rPr lang="fr-FR" sz="1800" b="0" i="0" u="none" strike="noStrike" baseline="0" dirty="0"/>
              <a:t>EZ PECmd.exe (Windows)</a:t>
            </a:r>
          </a:p>
          <a:p>
            <a:pPr lvl="2"/>
            <a:r>
              <a:rPr lang="fr-FR" sz="1800" u="sng" dirty="0"/>
              <a:t>Commande</a:t>
            </a:r>
            <a:r>
              <a:rPr lang="fr-FR" sz="1800" dirty="0"/>
              <a:t> : PECmd.exe -f NOM_FICHIER</a:t>
            </a:r>
          </a:p>
          <a:p>
            <a:pPr lvl="1"/>
            <a:r>
              <a:rPr lang="fr-FR" sz="1800" b="0" i="0" u="none" strike="noStrike" baseline="0" dirty="0"/>
              <a:t>MFTECmd.exe (Windows)</a:t>
            </a:r>
          </a:p>
          <a:p>
            <a:pPr lvl="1"/>
            <a:r>
              <a:rPr lang="fr-FR" sz="1800" i="0" u="none" strike="noStrike" baseline="0" dirty="0"/>
              <a:t>SRU-Dump</a:t>
            </a:r>
            <a:endParaRPr lang="fr-FR" sz="1800" b="0" i="0" u="none" strike="noStrike" baseline="0" dirty="0"/>
          </a:p>
          <a:p>
            <a:pPr lvl="1"/>
            <a:endParaRPr lang="fr-FR" sz="1800" dirty="0"/>
          </a:p>
          <a:p>
            <a:r>
              <a:rPr lang="fr-FR" sz="1800" b="1" dirty="0"/>
              <a:t>Artefacts / Fichiers</a:t>
            </a:r>
          </a:p>
          <a:p>
            <a:pPr lvl="1"/>
            <a:r>
              <a:rPr lang="fr-FR" sz="1800" i="0" u="none" strike="noStrike" baseline="0" dirty="0"/>
              <a:t>Fichier « ads.txt » (Flux ADS </a:t>
            </a:r>
            <a:r>
              <a:rPr lang="fr-FR" sz="1800" i="0" u="none" strike="noStrike" baseline="0" dirty="0" err="1"/>
              <a:t>Zone.Identifier</a:t>
            </a:r>
            <a:r>
              <a:rPr lang="fr-FR" sz="1800" dirty="0"/>
              <a:t> du fichier téléchargé sur Internet)</a:t>
            </a:r>
          </a:p>
          <a:p>
            <a:pPr lvl="1"/>
            <a:endParaRPr lang="fr-FR" sz="1800" dirty="0"/>
          </a:p>
          <a:p>
            <a:pPr lvl="1"/>
            <a:r>
              <a:rPr lang="fr-FR" sz="1800" dirty="0"/>
              <a:t>Base SRUM</a:t>
            </a:r>
          </a:p>
          <a:p>
            <a:pPr lvl="1"/>
            <a:endParaRPr lang="fr-FR" sz="1800" dirty="0"/>
          </a:p>
          <a:p>
            <a:pPr lvl="1"/>
            <a:r>
              <a:rPr lang="fr-FR" sz="1800" dirty="0"/>
              <a:t>Fichiers des </a:t>
            </a:r>
            <a:r>
              <a:rPr lang="fr-FR" sz="1800" dirty="0" err="1"/>
              <a:t>Prefetch</a:t>
            </a:r>
            <a:endParaRPr lang="fr-FR" sz="1800" dirty="0"/>
          </a:p>
          <a:p>
            <a:pPr lvl="1"/>
            <a:endParaRPr lang="fr-FR" sz="1800" i="0" u="none" strike="noStrike" baseline="0" dirty="0"/>
          </a:p>
          <a:p>
            <a:pPr lvl="1"/>
            <a:r>
              <a:rPr lang="fr-FR" sz="1800" dirty="0"/>
              <a:t>MFT (déjà en CSV)</a:t>
            </a:r>
          </a:p>
          <a:p>
            <a:pPr lvl="1"/>
            <a:endParaRPr lang="fr-FR" sz="1800" i="0" u="none" strike="noStrike" baseline="0" dirty="0"/>
          </a:p>
          <a:p>
            <a:pPr lvl="1"/>
            <a:r>
              <a:rPr lang="fr-FR" sz="1800" dirty="0"/>
              <a:t>Fichier « </a:t>
            </a:r>
            <a:r>
              <a:rPr lang="fr-FR" sz="1800" b="1" i="0" u="sng" dirty="0" err="1">
                <a:solidFill>
                  <a:srgbClr val="1F2328"/>
                </a:solidFill>
                <a:effectLst/>
                <a:highlight>
                  <a:srgbClr val="F6F8FA"/>
                </a:highlight>
                <a:latin typeface="-apple-system"/>
              </a:rPr>
              <a:t>Window</a:t>
            </a:r>
            <a:r>
              <a:rPr lang="fr-FR" sz="1800" b="1" i="0" u="sng" dirty="0">
                <a:solidFill>
                  <a:srgbClr val="1F2328"/>
                </a:solidFill>
                <a:effectLst/>
                <a:highlight>
                  <a:srgbClr val="F6F8FA"/>
                </a:highlight>
                <a:latin typeface="-apple-system"/>
              </a:rPr>
              <a:t> ServicextFG.bat.txt</a:t>
            </a:r>
            <a:r>
              <a:rPr lang="fr-FR" sz="1800" b="1" dirty="0">
                <a:solidFill>
                  <a:srgbClr val="1F2328"/>
                </a:solidFill>
                <a:highlight>
                  <a:srgbClr val="F6F8FA"/>
                </a:highlight>
                <a:latin typeface="-apple-system"/>
              </a:rPr>
              <a:t> »</a:t>
            </a:r>
          </a:p>
          <a:p>
            <a:pPr lvl="1"/>
            <a:endParaRPr lang="fr-FR" sz="1900" b="1" i="0" u="none" strike="noStrike" baseline="0" dirty="0">
              <a:solidFill>
                <a:srgbClr val="1F2328"/>
              </a:solidFill>
              <a:highlight>
                <a:srgbClr val="F6F8FA"/>
              </a:highlight>
              <a:latin typeface="-apple-system"/>
            </a:endParaRPr>
          </a:p>
          <a:p>
            <a:pPr lvl="1"/>
            <a:r>
              <a:rPr lang="fr-FR" sz="1900" dirty="0">
                <a:solidFill>
                  <a:srgbClr val="1F2328"/>
                </a:solidFill>
                <a:highlight>
                  <a:srgbClr val="F6F8FA"/>
                </a:highlight>
                <a:latin typeface="-apple-system"/>
              </a:rPr>
              <a:t>Fichier « </a:t>
            </a:r>
            <a:r>
              <a:rPr lang="fr-FR" sz="1900" b="1" i="0" u="none" strike="noStrike" dirty="0">
                <a:solidFill>
                  <a:srgbClr val="1F2328"/>
                </a:solidFill>
                <a:effectLst/>
                <a:highlight>
                  <a:srgbClr val="F6F8FA"/>
                </a:highlight>
                <a:latin typeface="-apple-system"/>
              </a:rPr>
              <a:t>libb1.py.txt</a:t>
            </a:r>
            <a:r>
              <a:rPr lang="fr-FR" sz="1900" b="1" u="none" strike="noStrike" dirty="0">
                <a:solidFill>
                  <a:srgbClr val="1F2328"/>
                </a:solidFill>
                <a:highlight>
                  <a:srgbClr val="F6F8FA"/>
                </a:highlight>
                <a:latin typeface="-apple-system"/>
              </a:rPr>
              <a:t> »</a:t>
            </a:r>
            <a:r>
              <a:rPr lang="fr-FR" sz="1800" b="1" dirty="0">
                <a:solidFill>
                  <a:srgbClr val="1F2328"/>
                </a:solidFill>
                <a:highlight>
                  <a:srgbClr val="F6F8FA"/>
                </a:highlight>
                <a:latin typeface="-apple-system"/>
              </a:rPr>
              <a:t> </a:t>
            </a:r>
            <a:endParaRPr lang="fr-FR" sz="1400" i="0" u="none" strike="noStrike" baseline="0" dirty="0"/>
          </a:p>
          <a:p>
            <a:pPr lvl="2"/>
            <a:endParaRPr lang="fr-FR" sz="140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32590418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Objectif</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688014"/>
          </a:xfrm>
        </p:spPr>
        <p:txBody>
          <a:bodyPr>
            <a:normAutofit/>
          </a:bodyPr>
          <a:lstStyle/>
          <a:p>
            <a:pPr algn="l"/>
            <a:r>
              <a:rPr lang="fr-FR" sz="1800" b="1" i="0" u="none" strike="noStrike" baseline="0" dirty="0"/>
              <a:t>Confirmer la compromission du poste</a:t>
            </a:r>
          </a:p>
          <a:p>
            <a:pPr algn="l"/>
            <a:endParaRPr lang="fr-FR" sz="1800" b="1" dirty="0"/>
          </a:p>
          <a:p>
            <a:pPr algn="l"/>
            <a:r>
              <a:rPr lang="fr-FR" sz="1800" b="1" i="0" u="none" strike="noStrike" baseline="0" dirty="0"/>
              <a:t>Identifier les actions malveillantes réalisées (création de fichiers</a:t>
            </a:r>
            <a:r>
              <a:rPr lang="fr-FR" sz="1800" b="1" i="0" u="none" strike="noStrike" baseline="0"/>
              <a:t>, exécution…)</a:t>
            </a:r>
            <a:endParaRPr lang="fr-FR" sz="1800" b="1" i="0" u="none" strike="noStrike" baseline="0" dirty="0"/>
          </a:p>
          <a:p>
            <a:pPr algn="l"/>
            <a:endParaRPr lang="fr-FR" sz="1800" b="1" dirty="0"/>
          </a:p>
          <a:p>
            <a:pPr algn="l"/>
            <a:r>
              <a:rPr lang="fr-FR" sz="1800" b="1" i="0" u="none" strike="noStrike" baseline="0" dirty="0"/>
              <a:t>Déterminer si une exfiltration de données a eu lieu</a:t>
            </a:r>
          </a:p>
          <a:p>
            <a:pPr algn="l"/>
            <a:endParaRPr lang="fr-FR" sz="1800" b="1" dirty="0"/>
          </a:p>
          <a:p>
            <a:pPr algn="l"/>
            <a:endParaRPr lang="fr-FR" sz="1800" b="1" i="0" u="none" strike="noStrike" baseline="0" dirty="0"/>
          </a:p>
          <a:p>
            <a:pPr algn="l"/>
            <a:endParaRPr lang="fr-FR" sz="1800" b="1" dirty="0"/>
          </a:p>
          <a:p>
            <a:pPr algn="l"/>
            <a:endParaRPr lang="fr-FR" sz="1800" b="1" i="0" u="none" strike="noStrike" baseline="0" dirty="0"/>
          </a:p>
          <a:p>
            <a:pPr algn="l"/>
            <a:endParaRPr lang="fr-FR" sz="1800" b="1" dirty="0"/>
          </a:p>
          <a:p>
            <a:pPr algn="l"/>
            <a:endParaRPr lang="fr-FR" sz="1800" b="1" i="0" u="none" strike="noStrike" baseline="0" dirty="0"/>
          </a:p>
          <a:p>
            <a:pPr algn="l"/>
            <a:endParaRPr lang="fr-FR" sz="1400" i="0" u="none" strike="noStrike" baseline="0" dirty="0"/>
          </a:p>
          <a:p>
            <a:pPr lvl="2"/>
            <a:endParaRPr lang="fr-FR" sz="140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22086705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err="1"/>
              <a:t>Infostealers</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10944528" cy="4688014"/>
          </a:xfrm>
        </p:spPr>
        <p:txBody>
          <a:bodyPr>
            <a:noAutofit/>
          </a:bodyPr>
          <a:lstStyle/>
          <a:p>
            <a:pPr algn="l"/>
            <a:r>
              <a:rPr lang="fr-FR" sz="1800" i="0" u="none" strike="noStrike" baseline="0" dirty="0"/>
              <a:t>Un </a:t>
            </a:r>
            <a:r>
              <a:rPr lang="fr-FR" sz="1800" i="0" u="none" strike="noStrike" baseline="0" dirty="0" err="1"/>
              <a:t>infostealer</a:t>
            </a:r>
            <a:r>
              <a:rPr lang="fr-FR" sz="1800" i="0" u="none" strike="noStrike" baseline="0" dirty="0"/>
              <a:t>, ou « voleur d'informations », est un type de logiciel malveillant conçu pour infiltrer un système informatique afin de voler des informations sensibles telles que des identifiants de connexion, des données personnelles, des informations financières, etc. </a:t>
            </a:r>
          </a:p>
          <a:p>
            <a:pPr algn="l"/>
            <a:endParaRPr lang="fr-FR" sz="1800" dirty="0"/>
          </a:p>
          <a:p>
            <a:pPr algn="l"/>
            <a:r>
              <a:rPr lang="fr-FR" sz="1800" i="0" u="none" strike="noStrike" baseline="0" dirty="0"/>
              <a:t>Les principaux objectifs d'un </a:t>
            </a:r>
            <a:r>
              <a:rPr lang="fr-FR" sz="1800" i="0" u="none" strike="noStrike" baseline="0" dirty="0" err="1"/>
              <a:t>infostealer</a:t>
            </a:r>
            <a:r>
              <a:rPr lang="fr-FR" sz="1800" i="0" u="none" strike="noStrike" baseline="0" dirty="0"/>
              <a:t> sont les suivants :</a:t>
            </a:r>
          </a:p>
          <a:p>
            <a:pPr lvl="1"/>
            <a:r>
              <a:rPr lang="fr-FR" sz="1600" b="1" i="0" u="none" strike="noStrike" baseline="0" dirty="0"/>
              <a:t>Vol d'identifiants et de mots de passe </a:t>
            </a:r>
            <a:r>
              <a:rPr lang="fr-FR" sz="1600" i="0" u="none" strike="noStrike" baseline="0" dirty="0"/>
              <a:t>: identifiants de connexion, des mots de passe et d'autres informations d'authentification à partir des navigateurs web, des clients de messagerie, des applications de messagerie instantanée, etc.</a:t>
            </a:r>
          </a:p>
          <a:p>
            <a:pPr lvl="1"/>
            <a:r>
              <a:rPr lang="fr-FR" sz="1600" b="1" i="0" u="none" strike="noStrike" baseline="0" dirty="0"/>
              <a:t>Collecte de données personnelles </a:t>
            </a:r>
            <a:r>
              <a:rPr lang="fr-FR" sz="1600" i="0" u="none" strike="noStrike" baseline="0" dirty="0"/>
              <a:t>: noms, les adresses, les numéros de téléphone, les numéros de sécurité sociale, etc.</a:t>
            </a:r>
          </a:p>
          <a:p>
            <a:pPr lvl="1"/>
            <a:r>
              <a:rPr lang="fr-FR" sz="1600" b="1" i="0" u="none" strike="noStrike" baseline="0" dirty="0"/>
              <a:t>Exfiltration d'informations financières </a:t>
            </a:r>
            <a:r>
              <a:rPr lang="fr-FR" sz="1600" i="0" u="none" strike="noStrike" baseline="0" dirty="0"/>
              <a:t>: numéros de carte de crédit, les informations de compte bancaire, les numéros de sécurité sociale, etc.</a:t>
            </a:r>
          </a:p>
          <a:p>
            <a:pPr lvl="1"/>
            <a:r>
              <a:rPr lang="fr-FR" sz="1600" b="1" i="0" u="none" strike="noStrike" baseline="0" dirty="0"/>
              <a:t>Surveillance des activités de l'utilisateur </a:t>
            </a:r>
            <a:r>
              <a:rPr lang="fr-FR" sz="1600" i="0" u="none" strike="noStrike" baseline="0" dirty="0"/>
              <a:t>: frappes au clavier, en prenant des captures d'écran, en enregistrant les sessions de navigation web, etc.</a:t>
            </a:r>
          </a:p>
          <a:p>
            <a:pPr lvl="1"/>
            <a:endParaRPr lang="fr-FR" sz="1600" i="0" u="none" strike="noStrike" baseline="0" dirty="0"/>
          </a:p>
          <a:p>
            <a:pPr lvl="1"/>
            <a:endParaRPr lang="fr-FR" sz="1600" dirty="0"/>
          </a:p>
          <a:p>
            <a:pPr lvl="1"/>
            <a:endParaRPr lang="fr-FR" sz="160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32824089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a:t>Infostealers</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10944528" cy="4688014"/>
          </a:xfrm>
        </p:spPr>
        <p:txBody>
          <a:bodyPr>
            <a:noAutofit/>
          </a:bodyPr>
          <a:lstStyle/>
          <a:p>
            <a:pPr algn="l"/>
            <a:r>
              <a:rPr lang="fr-FR" sz="1800" i="0" u="none" strike="noStrike" baseline="0" dirty="0"/>
              <a:t>Les méthodes de compromission utilisées par les </a:t>
            </a:r>
            <a:r>
              <a:rPr lang="fr-FR" sz="1800" i="0" u="none" strike="noStrike" baseline="0" dirty="0" err="1"/>
              <a:t>infostealers</a:t>
            </a:r>
            <a:r>
              <a:rPr lang="fr-FR" sz="1800" i="0" u="none" strike="noStrike" baseline="0" dirty="0"/>
              <a:t> peuvent varier</a:t>
            </a:r>
          </a:p>
          <a:p>
            <a:pPr marL="0" indent="0" algn="l">
              <a:buNone/>
            </a:pPr>
            <a:endParaRPr lang="fr-FR" sz="1800" i="0" u="none" strike="noStrike" baseline="0" dirty="0"/>
          </a:p>
          <a:p>
            <a:pPr algn="l"/>
            <a:r>
              <a:rPr lang="fr-FR" sz="1800" i="0" u="none" strike="noStrike" baseline="0" dirty="0"/>
              <a:t>Quelques techniques couramment observées :</a:t>
            </a:r>
          </a:p>
          <a:p>
            <a:pPr lvl="1"/>
            <a:r>
              <a:rPr lang="fr-FR" sz="1800" b="1" i="0" u="none" strike="noStrike" baseline="0" dirty="0"/>
              <a:t>Phishing/Spam </a:t>
            </a:r>
            <a:r>
              <a:rPr lang="fr-FR" sz="1800" i="0" u="none" strike="noStrike" baseline="0" dirty="0"/>
              <a:t>: Les attaquants peuvent distribuer des </a:t>
            </a:r>
            <a:r>
              <a:rPr lang="fr-FR" sz="1800" i="0" u="none" strike="noStrike" baseline="0" dirty="0" err="1"/>
              <a:t>infostealers</a:t>
            </a:r>
            <a:r>
              <a:rPr lang="fr-FR" sz="1800" i="0" u="none" strike="noStrike" baseline="0" dirty="0"/>
              <a:t> via des e-mails de phishing contenant des pièces jointes malveillantes ou des liens vers des sites web compromis.</a:t>
            </a:r>
          </a:p>
          <a:p>
            <a:pPr lvl="1"/>
            <a:r>
              <a:rPr lang="fr-FR" sz="1800" b="1" i="0" u="none" strike="noStrike" baseline="0" dirty="0"/>
              <a:t>Téléchargement malveillant </a:t>
            </a:r>
            <a:r>
              <a:rPr lang="fr-FR" sz="1800" i="0" u="none" strike="noStrike" baseline="0" dirty="0"/>
              <a:t>: Les </a:t>
            </a:r>
            <a:r>
              <a:rPr lang="fr-FR" sz="1800" i="0" u="none" strike="noStrike" baseline="0" dirty="0" err="1"/>
              <a:t>infostealers</a:t>
            </a:r>
            <a:r>
              <a:rPr lang="fr-FR" sz="1800" i="0" u="none" strike="noStrike" baseline="0" dirty="0"/>
              <a:t> peuvent être téléchargés et installés sur un système par l'utilisateur lui-même, souvent en se faisant passer pour des logiciels légitimes ou des mises à jour de logiciels.</a:t>
            </a:r>
          </a:p>
          <a:p>
            <a:pPr lvl="1"/>
            <a:r>
              <a:rPr lang="fr-FR" sz="1800" b="1" i="0" u="none" strike="noStrike" baseline="0" dirty="0"/>
              <a:t>Infection par des logiciels malveillants déjà présents </a:t>
            </a:r>
            <a:r>
              <a:rPr lang="fr-FR" sz="1800" i="0" u="none" strike="noStrike" baseline="0" dirty="0"/>
              <a:t>: Les </a:t>
            </a:r>
            <a:r>
              <a:rPr lang="fr-FR" sz="1800" i="0" u="none" strike="noStrike" baseline="0" dirty="0" err="1"/>
              <a:t>infostealers</a:t>
            </a:r>
            <a:r>
              <a:rPr lang="fr-FR" sz="1800" i="0" u="none" strike="noStrike" baseline="0" dirty="0"/>
              <a:t> peuvent être installés sur un système déjà compromis par d'autres types de logiciels malveillants, tels que des chevaux de Troie ou des ransomwares.</a:t>
            </a:r>
          </a:p>
          <a:p>
            <a:pPr lvl="1"/>
            <a:endParaRPr lang="fr-FR" sz="1800" dirty="0"/>
          </a:p>
          <a:p>
            <a:pPr lvl="1"/>
            <a:endParaRPr lang="fr-FR" sz="1800" i="0" u="none" strike="noStrike" baseline="0" dirty="0"/>
          </a:p>
          <a:p>
            <a:pPr lvl="1"/>
            <a:endParaRPr lang="fr-FR" sz="1800" dirty="0"/>
          </a:p>
          <a:p>
            <a:pPr lvl="1"/>
            <a:endParaRPr lang="fr-FR" sz="1800" i="0" u="none" strike="noStrike" baseline="0" dirty="0"/>
          </a:p>
          <a:p>
            <a:pPr lvl="1"/>
            <a:endParaRPr lang="fr-FR" sz="1800" i="0" u="none" strike="noStrike" baseline="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pic>
        <p:nvPicPr>
          <p:cNvPr id="2050" name="Picture 2" descr="Raccoon Stealer_0">
            <a:extLst>
              <a:ext uri="{FF2B5EF4-FFF2-40B4-BE49-F238E27FC236}">
                <a16:creationId xmlns:a16="http://schemas.microsoft.com/office/drawing/2014/main" id="{32389654-7D86-311E-AB3C-6E06DEADB64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72838" y="4874435"/>
            <a:ext cx="6039764" cy="1160605"/>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E0AE7A6B-6EFA-C71F-D014-B4E404380C5D}"/>
              </a:ext>
            </a:extLst>
          </p:cNvPr>
          <p:cNvSpPr txBox="1"/>
          <p:nvPr/>
        </p:nvSpPr>
        <p:spPr>
          <a:xfrm>
            <a:off x="3172838" y="6035040"/>
            <a:ext cx="6039764" cy="276999"/>
          </a:xfrm>
          <a:prstGeom prst="rect">
            <a:avLst/>
          </a:prstGeom>
          <a:noFill/>
        </p:spPr>
        <p:txBody>
          <a:bodyPr wrap="square" rtlCol="0">
            <a:spAutoFit/>
          </a:bodyPr>
          <a:lstStyle/>
          <a:p>
            <a:pPr algn="ctr"/>
            <a:r>
              <a:rPr lang="fr-FR" sz="1200" i="1" dirty="0"/>
              <a:t>https://cyberint.com/blog/financial-services/raccoon-stealer/</a:t>
            </a:r>
          </a:p>
        </p:txBody>
      </p:sp>
    </p:spTree>
    <p:extLst>
      <p:ext uri="{BB962C8B-B14F-4D97-AF65-F5344CB8AC3E}">
        <p14:creationId xmlns:p14="http://schemas.microsoft.com/office/powerpoint/2010/main" val="310842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en-GB" b="1" dirty="0"/>
              <a:t>Meetup Ethical Hacking Workshop</a:t>
            </a:r>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10825656" cy="4351338"/>
          </a:xfrm>
        </p:spPr>
        <p:txBody>
          <a:bodyPr>
            <a:normAutofit/>
          </a:bodyPr>
          <a:lstStyle/>
          <a:p>
            <a:pPr algn="just"/>
            <a:r>
              <a:rPr lang="en-GB" sz="1800" dirty="0"/>
              <a:t>1 animateur propose un </a:t>
            </a:r>
            <a:r>
              <a:rPr lang="en-GB" sz="1800" dirty="0" err="1"/>
              <a:t>sujet</a:t>
            </a:r>
            <a:r>
              <a:rPr lang="en-GB" sz="1800" dirty="0"/>
              <a:t> sur la </a:t>
            </a:r>
            <a:r>
              <a:rPr lang="en-GB" sz="1800" dirty="0" err="1"/>
              <a:t>thématique</a:t>
            </a:r>
            <a:r>
              <a:rPr lang="en-GB" sz="1800" dirty="0"/>
              <a:t> de la </a:t>
            </a:r>
            <a:r>
              <a:rPr lang="en-GB" sz="1800" dirty="0" err="1"/>
              <a:t>cybersécurité</a:t>
            </a:r>
            <a:endParaRPr lang="en-GB" sz="1800" dirty="0"/>
          </a:p>
          <a:p>
            <a:pPr algn="just"/>
            <a:endParaRPr lang="en-GB" sz="1800" dirty="0"/>
          </a:p>
          <a:p>
            <a:pPr algn="just"/>
            <a:r>
              <a:rPr lang="en-GB" sz="1800" dirty="0" err="1"/>
              <a:t>L’atelier</a:t>
            </a:r>
            <a:r>
              <a:rPr lang="en-GB" sz="1800" dirty="0"/>
              <a:t> a un format </a:t>
            </a:r>
            <a:r>
              <a:rPr lang="en-GB" sz="1800" dirty="0" err="1"/>
              <a:t>d’environ</a:t>
            </a:r>
            <a:r>
              <a:rPr lang="en-GB" sz="1800" dirty="0"/>
              <a:t> 2 </a:t>
            </a:r>
            <a:r>
              <a:rPr lang="en-GB" sz="1800" dirty="0" err="1"/>
              <a:t>heures</a:t>
            </a:r>
            <a:endParaRPr lang="en-GB" sz="1800" dirty="0"/>
          </a:p>
          <a:p>
            <a:pPr lvl="1" algn="just"/>
            <a:r>
              <a:rPr lang="en-GB" sz="1600" dirty="0"/>
              <a:t>Une </a:t>
            </a:r>
            <a:r>
              <a:rPr lang="en-GB" sz="1600" dirty="0" err="1"/>
              <a:t>partie</a:t>
            </a:r>
            <a:r>
              <a:rPr lang="en-GB" sz="1600" dirty="0"/>
              <a:t> pour </a:t>
            </a:r>
            <a:r>
              <a:rPr lang="en-GB" sz="1600" dirty="0" err="1"/>
              <a:t>introduire</a:t>
            </a:r>
            <a:r>
              <a:rPr lang="en-GB" sz="1600" dirty="0"/>
              <a:t> le </a:t>
            </a:r>
            <a:r>
              <a:rPr lang="en-GB" sz="1600" dirty="0" err="1"/>
              <a:t>sujet</a:t>
            </a:r>
            <a:r>
              <a:rPr lang="en-GB" sz="1600" dirty="0"/>
              <a:t> et les notions</a:t>
            </a:r>
          </a:p>
          <a:p>
            <a:pPr lvl="1" algn="just"/>
            <a:r>
              <a:rPr lang="en-GB" sz="1600" dirty="0"/>
              <a:t>Une </a:t>
            </a:r>
            <a:r>
              <a:rPr lang="en-GB" sz="1600" dirty="0" err="1"/>
              <a:t>partie</a:t>
            </a:r>
            <a:r>
              <a:rPr lang="en-GB" sz="1600" dirty="0"/>
              <a:t> pratique pour </a:t>
            </a:r>
            <a:r>
              <a:rPr lang="en-GB" sz="1600" dirty="0" err="1"/>
              <a:t>mettre</a:t>
            </a:r>
            <a:r>
              <a:rPr lang="en-GB" sz="1600" dirty="0"/>
              <a:t> </a:t>
            </a:r>
            <a:r>
              <a:rPr lang="en-GB" sz="1600" dirty="0" err="1"/>
              <a:t>en</a:t>
            </a:r>
            <a:r>
              <a:rPr lang="en-GB" sz="1600" dirty="0"/>
              <a:t> application</a:t>
            </a:r>
          </a:p>
          <a:p>
            <a:pPr lvl="1" algn="just"/>
            <a:endParaRPr lang="en-GB" sz="1600" dirty="0"/>
          </a:p>
          <a:p>
            <a:pPr algn="just"/>
            <a:r>
              <a:rPr lang="en-GB" sz="1800" dirty="0" err="1"/>
              <a:t>Exemple</a:t>
            </a:r>
            <a:r>
              <a:rPr lang="en-GB" sz="1800" dirty="0"/>
              <a:t> : rubber ducky, OSINT, forensic, </a:t>
            </a:r>
            <a:r>
              <a:rPr lang="en-GB" sz="1800" dirty="0" err="1"/>
              <a:t>attaques</a:t>
            </a:r>
            <a:r>
              <a:rPr lang="en-GB" sz="1800" dirty="0"/>
              <a:t> sur le </a:t>
            </a:r>
            <a:r>
              <a:rPr lang="en-GB" sz="1800" dirty="0" err="1"/>
              <a:t>wifi</a:t>
            </a:r>
            <a:r>
              <a:rPr lang="en-GB" sz="1800" dirty="0"/>
              <a:t>…</a:t>
            </a:r>
          </a:p>
          <a:p>
            <a:pPr algn="just"/>
            <a:endParaRPr lang="en-GB" sz="1800" dirty="0"/>
          </a:p>
          <a:p>
            <a:pPr algn="just"/>
            <a:endParaRPr lang="en-GB" sz="1800" dirty="0"/>
          </a:p>
          <a:p>
            <a:pPr algn="just"/>
            <a:endParaRPr lang="en-GB" sz="1800" dirty="0"/>
          </a:p>
          <a:p>
            <a:pPr algn="just"/>
            <a:endParaRPr lang="en-GB" sz="1800" dirty="0"/>
          </a:p>
          <a:p>
            <a:pPr algn="just"/>
            <a:endParaRPr lang="en-GB" sz="180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3640709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Les bases du </a:t>
            </a:r>
            <a:r>
              <a:rPr lang="fr-FR" b="1" dirty="0" err="1"/>
              <a:t>forensic</a:t>
            </a:r>
            <a:r>
              <a:rPr lang="fr-FR" b="1" dirty="0"/>
              <a:t> Windows</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lnSpcReduction="10000"/>
          </a:bodyPr>
          <a:lstStyle/>
          <a:p>
            <a:pPr algn="just"/>
            <a:r>
              <a:rPr lang="fr-FR" sz="1800" dirty="0"/>
              <a:t>Domaine de la cyber qui consiste à collecter, préserver et analyser des preuves numériques pour comprendre les incidents de sécurité</a:t>
            </a:r>
            <a:endParaRPr lang="en-GB" sz="1800" dirty="0"/>
          </a:p>
          <a:p>
            <a:pPr marL="457200" lvl="1" indent="0" algn="just">
              <a:buNone/>
            </a:pPr>
            <a:endParaRPr lang="en-GB" sz="1600" dirty="0"/>
          </a:p>
          <a:p>
            <a:pPr marL="280987" indent="-285750" algn="just"/>
            <a:r>
              <a:rPr lang="en-GB" sz="1800" dirty="0"/>
              <a:t>Objectif : </a:t>
            </a:r>
          </a:p>
          <a:p>
            <a:pPr marL="742950" lvl="1" indent="-285750" algn="just"/>
            <a:r>
              <a:rPr lang="en-GB" sz="1600" dirty="0" err="1"/>
              <a:t>Comprendre</a:t>
            </a:r>
            <a:r>
              <a:rPr lang="en-GB" sz="1600" dirty="0"/>
              <a:t> les étapes d’un incident</a:t>
            </a:r>
          </a:p>
          <a:p>
            <a:pPr marL="742950" lvl="1" indent="-285750" algn="just"/>
            <a:r>
              <a:rPr lang="en-GB" sz="1600" dirty="0"/>
              <a:t>Identifier le point </a:t>
            </a:r>
            <a:r>
              <a:rPr lang="en-GB" sz="1600" dirty="0" err="1"/>
              <a:t>d’entrée</a:t>
            </a:r>
            <a:endParaRPr lang="en-GB" sz="1600" dirty="0"/>
          </a:p>
          <a:p>
            <a:pPr marL="742950" lvl="1" indent="-285750" algn="just"/>
            <a:r>
              <a:rPr lang="en-GB" sz="1600" dirty="0"/>
              <a:t>Proposer des ameliorations</a:t>
            </a:r>
          </a:p>
          <a:p>
            <a:pPr marL="742950" lvl="1" indent="-285750" algn="just"/>
            <a:endParaRPr lang="en-GB" sz="1600" dirty="0"/>
          </a:p>
          <a:p>
            <a:pPr marL="280987" indent="-285750" algn="just"/>
            <a:r>
              <a:rPr lang="en-GB" sz="1800" dirty="0" err="1"/>
              <a:t>Environnement</a:t>
            </a:r>
            <a:r>
              <a:rPr lang="en-GB" sz="1800" dirty="0"/>
              <a:t> : A peu </a:t>
            </a:r>
            <a:r>
              <a:rPr lang="en-GB" sz="1800" dirty="0" err="1"/>
              <a:t>près</a:t>
            </a:r>
            <a:r>
              <a:rPr lang="en-GB" sz="1800" dirty="0"/>
              <a:t> </a:t>
            </a:r>
            <a:r>
              <a:rPr lang="en-GB" sz="1800" dirty="0" err="1"/>
              <a:t>partout</a:t>
            </a:r>
            <a:r>
              <a:rPr lang="en-GB" sz="1800" dirty="0"/>
              <a:t> </a:t>
            </a:r>
            <a:r>
              <a:rPr lang="en-GB" sz="1800" dirty="0" err="1"/>
              <a:t>où</a:t>
            </a:r>
            <a:r>
              <a:rPr lang="en-GB" sz="1800" dirty="0"/>
              <a:t> il y a des traces</a:t>
            </a:r>
          </a:p>
          <a:p>
            <a:pPr marL="742950" lvl="1" indent="-285750" algn="just"/>
            <a:endParaRPr lang="en-GB" sz="1600" dirty="0"/>
          </a:p>
          <a:p>
            <a:pPr marL="280987" indent="-285750" algn="just"/>
            <a:r>
              <a:rPr lang="en-GB" sz="1800" dirty="0" err="1"/>
              <a:t>Etapes</a:t>
            </a:r>
            <a:r>
              <a:rPr lang="en-GB" sz="1800" dirty="0"/>
              <a:t> :</a:t>
            </a:r>
          </a:p>
          <a:p>
            <a:pPr marL="742950" lvl="1" indent="-285750" algn="just"/>
            <a:r>
              <a:rPr lang="en-GB" sz="1600" dirty="0" err="1"/>
              <a:t>Collecter</a:t>
            </a:r>
            <a:r>
              <a:rPr lang="en-GB" sz="1600" dirty="0"/>
              <a:t> les logs</a:t>
            </a:r>
          </a:p>
          <a:p>
            <a:pPr marL="742950" lvl="1" indent="-285750" algn="just"/>
            <a:r>
              <a:rPr lang="en-GB" sz="1600" dirty="0" err="1"/>
              <a:t>Sécuriser</a:t>
            </a:r>
            <a:r>
              <a:rPr lang="en-GB" sz="1600" dirty="0"/>
              <a:t> les logs (</a:t>
            </a:r>
            <a:r>
              <a:rPr lang="en-GB" sz="1600" dirty="0" err="1"/>
              <a:t>copie</a:t>
            </a:r>
            <a:r>
              <a:rPr lang="en-GB" sz="1600" dirty="0"/>
              <a:t>)</a:t>
            </a:r>
          </a:p>
          <a:p>
            <a:pPr marL="742950" lvl="1" indent="-285750" algn="just"/>
            <a:r>
              <a:rPr lang="en-GB" sz="1600" dirty="0"/>
              <a:t>Analyser</a:t>
            </a:r>
          </a:p>
          <a:p>
            <a:pPr marL="742950" lvl="1" indent="-285750" algn="just"/>
            <a:r>
              <a:rPr lang="en-GB" sz="1600" dirty="0" err="1"/>
              <a:t>Restituer</a:t>
            </a:r>
            <a:endParaRPr lang="en-GB" sz="160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4029487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Indicateurs de Compromissions (</a:t>
            </a:r>
            <a:r>
              <a:rPr lang="fr-FR" b="1" dirty="0" err="1"/>
              <a:t>IOCs</a:t>
            </a:r>
            <a:r>
              <a:rPr lang="fr-FR" b="1" dirty="0"/>
              <a:t>)</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a:bodyPr>
          <a:lstStyle/>
          <a:p>
            <a:pPr algn="just"/>
            <a:r>
              <a:rPr lang="fr-FR" sz="1800" dirty="0"/>
              <a:t>Un </a:t>
            </a:r>
            <a:r>
              <a:rPr lang="fr-FR" sz="1800" dirty="0" err="1"/>
              <a:t>IoC</a:t>
            </a:r>
            <a:r>
              <a:rPr lang="fr-FR" sz="1800" dirty="0"/>
              <a:t> est une donnée permettant d’identifier la présence d’une infection. Un IOC peut prendre plusieurs formes:</a:t>
            </a:r>
          </a:p>
          <a:p>
            <a:pPr lvl="1" algn="just"/>
            <a:r>
              <a:rPr lang="fr-FR" sz="1800" dirty="0"/>
              <a:t>Adresse IP, un nom de domaine, une URL</a:t>
            </a:r>
          </a:p>
          <a:p>
            <a:pPr lvl="1" algn="just"/>
            <a:r>
              <a:rPr lang="fr-FR" sz="1800" dirty="0"/>
              <a:t>Hash de fichier</a:t>
            </a:r>
          </a:p>
          <a:p>
            <a:pPr lvl="1" algn="just"/>
            <a:r>
              <a:rPr lang="fr-FR" sz="1800" dirty="0"/>
              <a:t>Un chemin / nom de fichier</a:t>
            </a:r>
          </a:p>
          <a:p>
            <a:pPr lvl="1" algn="just"/>
            <a:r>
              <a:rPr lang="fr-FR" sz="1800" dirty="0"/>
              <a:t>Une clé de registre</a:t>
            </a:r>
          </a:p>
          <a:p>
            <a:pPr lvl="1" algn="just"/>
            <a:r>
              <a:rPr lang="fr-FR" sz="1800" dirty="0"/>
              <a:t>...</a:t>
            </a:r>
          </a:p>
          <a:p>
            <a:pPr marL="457200" lvl="1" indent="0" algn="just">
              <a:buNone/>
            </a:pPr>
            <a:endParaRPr lang="fr-FR" sz="1800" dirty="0"/>
          </a:p>
          <a:p>
            <a:pPr algn="just"/>
            <a:r>
              <a:rPr lang="fr-FR" sz="1800" dirty="0"/>
              <a:t>Les </a:t>
            </a:r>
            <a:r>
              <a:rPr lang="fr-FR" sz="1800" dirty="0" err="1"/>
              <a:t>IOCs</a:t>
            </a:r>
            <a:r>
              <a:rPr lang="fr-FR" sz="1800" dirty="0"/>
              <a:t> peuvent être utilisés lors de l’investigation numérique d’un système pour rechercher la présence d’une menace spécifique.</a:t>
            </a:r>
          </a:p>
          <a:p>
            <a:pPr algn="just"/>
            <a:endParaRPr lang="fr-FR" sz="1800" dirty="0"/>
          </a:p>
          <a:p>
            <a:pPr algn="just"/>
            <a:endParaRPr lang="fr-FR" sz="1800" dirty="0"/>
          </a:p>
          <a:p>
            <a:pPr marL="0" indent="0" algn="just">
              <a:buNone/>
            </a:pPr>
            <a:endParaRPr lang="en-GB" sz="160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772687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Artefact</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a:bodyPr>
          <a:lstStyle/>
          <a:p>
            <a:pPr algn="just"/>
            <a:r>
              <a:rPr lang="fr-FR" sz="1800" dirty="0"/>
              <a:t>Dans le domaine de l’investigation numérique, le terme </a:t>
            </a:r>
            <a:r>
              <a:rPr lang="fr-FR" sz="1800" b="1" dirty="0"/>
              <a:t>Artefact</a:t>
            </a:r>
            <a:r>
              <a:rPr lang="fr-FR" sz="1800" dirty="0"/>
              <a:t> désigne un type de données pouvant fournir des éléments permettant de retracer l’activité d’un système.</a:t>
            </a:r>
          </a:p>
          <a:p>
            <a:pPr marL="0" indent="0" algn="just">
              <a:buNone/>
            </a:pPr>
            <a:endParaRPr lang="fr-FR" sz="1800" dirty="0"/>
          </a:p>
          <a:p>
            <a:pPr algn="just"/>
            <a:r>
              <a:rPr lang="fr-FR" sz="1800" dirty="0"/>
              <a:t>Exemples d’artefacts connus:</a:t>
            </a:r>
          </a:p>
          <a:p>
            <a:pPr lvl="1" algn="just"/>
            <a:r>
              <a:rPr lang="fr-FR" sz="1800" dirty="0"/>
              <a:t>Historique de navigation</a:t>
            </a:r>
          </a:p>
          <a:p>
            <a:pPr lvl="1" algn="just"/>
            <a:r>
              <a:rPr lang="fr-FR" sz="1800" dirty="0"/>
              <a:t>Documents récents</a:t>
            </a:r>
          </a:p>
          <a:p>
            <a:pPr lvl="1" algn="just"/>
            <a:r>
              <a:rPr lang="fr-FR" sz="1800" dirty="0"/>
              <a:t>Logs firewall</a:t>
            </a:r>
          </a:p>
          <a:p>
            <a:pPr lvl="1" algn="just"/>
            <a:r>
              <a:rPr lang="fr-FR" sz="1800" dirty="0"/>
              <a:t>…</a:t>
            </a:r>
          </a:p>
          <a:p>
            <a:pPr lvl="1" algn="just"/>
            <a:endParaRPr lang="fr-FR" sz="1800" dirty="0"/>
          </a:p>
          <a:p>
            <a:pPr lvl="1" algn="just"/>
            <a:endParaRPr lang="fr-FR" sz="1800" dirty="0"/>
          </a:p>
          <a:p>
            <a:pPr lvl="1" algn="just"/>
            <a:endParaRPr lang="fr-FR" sz="1800" dirty="0"/>
          </a:p>
          <a:p>
            <a:pPr lvl="1" algn="just"/>
            <a:endParaRPr lang="fr-FR" sz="1800" dirty="0"/>
          </a:p>
          <a:p>
            <a:pPr lvl="1" algn="just"/>
            <a:endParaRPr lang="fr-FR" sz="1800" dirty="0"/>
          </a:p>
          <a:p>
            <a:pPr marL="457200" lvl="1" indent="0" algn="just">
              <a:buNone/>
            </a:pPr>
            <a:endParaRPr lang="en-GB" sz="160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487586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Horodatage</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a:bodyPr>
          <a:lstStyle/>
          <a:p>
            <a:pPr algn="just"/>
            <a:r>
              <a:rPr lang="fr-FR" sz="1800" dirty="0"/>
              <a:t>Lors d’une investigation numérique, il est fréquent de plusieurs sources de données soient analysées et que le résultat de ces analyses soient combinées pour avoir une vue globale.</a:t>
            </a:r>
          </a:p>
          <a:p>
            <a:pPr algn="just"/>
            <a:r>
              <a:rPr lang="fr-FR" sz="1800" dirty="0"/>
              <a:t>Pour que cette vue globale soit cohérente, il faut que tous les événements soient exprimés en utilisant le même fuseau horaire. On utilise généralement l’UTC.</a:t>
            </a:r>
          </a:p>
          <a:p>
            <a:pPr lvl="1" algn="just"/>
            <a:r>
              <a:rPr lang="fr-FR" sz="1800" dirty="0"/>
              <a:t>Déterminer le fuseau horaire pour chaque système</a:t>
            </a:r>
          </a:p>
          <a:p>
            <a:pPr lvl="1" algn="just"/>
            <a:r>
              <a:rPr lang="fr-FR" sz="1800" dirty="0"/>
              <a:t>Vérifier si les systèmes sont à l’heure</a:t>
            </a:r>
          </a:p>
          <a:p>
            <a:pPr lvl="1" algn="just"/>
            <a:r>
              <a:rPr lang="fr-FR" sz="1800" dirty="0"/>
              <a:t>Pour chaque source de données, déterminer si les dates et heures sont stockées en UTC ou en Local Time</a:t>
            </a:r>
          </a:p>
          <a:p>
            <a:pPr lvl="2" algn="just"/>
            <a:r>
              <a:rPr lang="fr-FR" sz="1600" dirty="0"/>
              <a:t>Vérifier comment les outils interprètent les dates!</a:t>
            </a:r>
            <a:endParaRPr lang="en-GB" sz="140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9444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Système de fichiers</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a:bodyPr>
          <a:lstStyle/>
          <a:p>
            <a:pPr algn="just"/>
            <a:r>
              <a:rPr lang="fr-FR" sz="1800" dirty="0"/>
              <a:t>Un système de fichiers représente les différentes structures, noms et agencements nécessaires à l’organisation des données sur un support de stockage. Il permet ainsi de retrouver la donnée et d’y accéder.</a:t>
            </a:r>
          </a:p>
          <a:p>
            <a:pPr marL="0" indent="0" algn="just">
              <a:buNone/>
            </a:pPr>
            <a:endParaRPr lang="fr-FR" sz="1800" dirty="0"/>
          </a:p>
          <a:p>
            <a:pPr algn="just"/>
            <a:r>
              <a:rPr lang="fr-FR" sz="1800" dirty="0"/>
              <a:t>3 couches peuvent être discernées:</a:t>
            </a:r>
          </a:p>
          <a:p>
            <a:pPr lvl="1" algn="just"/>
            <a:r>
              <a:rPr lang="fr-FR" sz="1800" dirty="0"/>
              <a:t>Logique: présente les API accessibles par les applications depuis le système d’exploitation</a:t>
            </a:r>
          </a:p>
          <a:p>
            <a:pPr lvl="1" algn="just"/>
            <a:r>
              <a:rPr lang="fr-FR" sz="1800" dirty="0"/>
              <a:t>Virtuelle: niveau d’abstraction supplémentaire permettant de gérer plusieurs disques physiques avec un seul disque virtuel</a:t>
            </a:r>
          </a:p>
          <a:p>
            <a:pPr lvl="1" algn="just"/>
            <a:r>
              <a:rPr lang="fr-FR" sz="1800" dirty="0"/>
              <a:t>Physique: gère la communication et les opérations sur le support physique</a:t>
            </a:r>
          </a:p>
          <a:p>
            <a:pPr lvl="1" algn="just"/>
            <a:endParaRPr lang="fr-FR" sz="1800" dirty="0"/>
          </a:p>
          <a:p>
            <a:pPr lvl="1" algn="just"/>
            <a:endParaRPr lang="fr-FR" sz="1800" dirty="0"/>
          </a:p>
          <a:p>
            <a:pPr lvl="1" algn="just"/>
            <a:endParaRPr lang="fr-FR" sz="1800" dirty="0"/>
          </a:p>
          <a:p>
            <a:pPr lvl="1" algn="just"/>
            <a:endParaRPr lang="en-GB" sz="180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6191485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801D97-16F1-474B-892C-D29C8E9F9CEC}"/>
              </a:ext>
            </a:extLst>
          </p:cNvPr>
          <p:cNvSpPr>
            <a:spLocks noGrp="1"/>
          </p:cNvSpPr>
          <p:nvPr>
            <p:ph type="title"/>
            <p:custDataLst>
              <p:tags r:id="rId1"/>
            </p:custDataLst>
          </p:nvPr>
        </p:nvSpPr>
        <p:spPr>
          <a:xfrm>
            <a:off x="965888" y="661859"/>
            <a:ext cx="9210675" cy="610920"/>
          </a:xfrm>
        </p:spPr>
        <p:txBody>
          <a:bodyPr>
            <a:normAutofit/>
          </a:bodyPr>
          <a:lstStyle/>
          <a:p>
            <a:r>
              <a:rPr lang="fr-FR" b="1" dirty="0"/>
              <a:t>Système de fichiers : NTFS</a:t>
            </a:r>
            <a:endParaRPr lang="en-GB" b="1" dirty="0"/>
          </a:p>
        </p:txBody>
      </p:sp>
      <p:sp>
        <p:nvSpPr>
          <p:cNvPr id="3" name="Espace réservé du contenu 2">
            <a:extLst>
              <a:ext uri="{FF2B5EF4-FFF2-40B4-BE49-F238E27FC236}">
                <a16:creationId xmlns:a16="http://schemas.microsoft.com/office/drawing/2014/main" id="{A34015A8-0AED-4CFF-A03A-2D5507806F8D}"/>
              </a:ext>
            </a:extLst>
          </p:cNvPr>
          <p:cNvSpPr>
            <a:spLocks noGrp="1"/>
          </p:cNvSpPr>
          <p:nvPr>
            <p:ph idx="1"/>
            <p:custDataLst>
              <p:tags r:id="rId2"/>
            </p:custDataLst>
          </p:nvPr>
        </p:nvSpPr>
        <p:spPr>
          <a:xfrm>
            <a:off x="832944" y="1584770"/>
            <a:ext cx="9847248" cy="4351338"/>
          </a:xfrm>
        </p:spPr>
        <p:txBody>
          <a:bodyPr>
            <a:normAutofit/>
          </a:bodyPr>
          <a:lstStyle/>
          <a:p>
            <a:pPr algn="just"/>
            <a:r>
              <a:rPr lang="fr-FR" sz="1800" b="0" i="0" u="none" strike="noStrike" baseline="0" dirty="0"/>
              <a:t>Système de fichiers propriétaire à Microsoft dont la première version a été publiée en 1993. Depuis 5 versions majeures se sont succédées. La dernière en date est NTFS 3.1 sortie en 2001 (Windows XP). Il n’y a pas eu de mise à jour majeure depuis, les nouvelles fonctionnalités ajoutées se reposant sur des composants existants.</a:t>
            </a:r>
          </a:p>
          <a:p>
            <a:pPr algn="just"/>
            <a:endParaRPr lang="fr-FR" sz="1800" b="0" i="0" u="none" strike="noStrike" baseline="0" dirty="0"/>
          </a:p>
          <a:p>
            <a:pPr algn="just"/>
            <a:r>
              <a:rPr lang="fr-FR" sz="1800" b="0" i="0" u="none" strike="noStrike" baseline="0" dirty="0"/>
              <a:t>Particularité : NTFS est un système de fichiers avec journal (</a:t>
            </a:r>
            <a:r>
              <a:rPr lang="fr-FR" sz="1800" b="0" i="1" u="none" strike="noStrike" baseline="0" dirty="0"/>
              <a:t>$</a:t>
            </a:r>
            <a:r>
              <a:rPr lang="fr-FR" sz="1800" b="0" i="1" u="none" strike="noStrike" baseline="0" dirty="0" err="1"/>
              <a:t>LogFile</a:t>
            </a:r>
            <a:r>
              <a:rPr lang="fr-FR" sz="1800" b="0" i="0" u="none" strike="noStrike" baseline="0" dirty="0"/>
              <a:t>) permettant de tracer les métadonnées des changements afin d’être reproductible en cas de dysfonctionnement.</a:t>
            </a:r>
          </a:p>
          <a:p>
            <a:pPr algn="just"/>
            <a:endParaRPr lang="fr-FR" sz="1800" dirty="0"/>
          </a:p>
          <a:p>
            <a:pPr algn="just"/>
            <a:endParaRPr lang="fr-FR" sz="1800" dirty="0"/>
          </a:p>
          <a:p>
            <a:pPr algn="just"/>
            <a:endParaRPr lang="fr-FR" sz="1800" dirty="0"/>
          </a:p>
          <a:p>
            <a:pPr algn="just"/>
            <a:endParaRPr lang="fr-FR" sz="1800" dirty="0"/>
          </a:p>
          <a:p>
            <a:pPr algn="just"/>
            <a:endParaRPr lang="en-GB" sz="1800" dirty="0"/>
          </a:p>
        </p:txBody>
      </p:sp>
      <p:sp>
        <p:nvSpPr>
          <p:cNvPr id="6" name="Date Placeholder 5">
            <a:extLst>
              <a:ext uri="{FF2B5EF4-FFF2-40B4-BE49-F238E27FC236}">
                <a16:creationId xmlns:a16="http://schemas.microsoft.com/office/drawing/2014/main" id="{169CA1CE-A8BB-4409-8844-403282416128}"/>
              </a:ext>
            </a:extLst>
          </p:cNvPr>
          <p:cNvSpPr>
            <a:spLocks noGrp="1"/>
          </p:cNvSpPr>
          <p:nvPr>
            <p:ph type="dt" sz="half" idx="10"/>
            <p:custDataLst>
              <p:tags r:id="rId3"/>
            </p:custDataLst>
          </p:nvPr>
        </p:nvSpPr>
        <p:spPr/>
        <p:txBody>
          <a:bodyPr/>
          <a:lstStyle/>
          <a:p>
            <a:fld id="{935A9C3D-70D9-4F67-B3B8-34E5E424DC4A}" type="datetime1">
              <a:rPr lang="fr-FR" smtClean="0"/>
              <a:t>03/04/2024</a:t>
            </a:fld>
            <a:endParaRPr lang="en-GB"/>
          </a:p>
        </p:txBody>
      </p:sp>
      <p:sp>
        <p:nvSpPr>
          <p:cNvPr id="8" name="Footer Placeholder 4">
            <a:extLst>
              <a:ext uri="{FF2B5EF4-FFF2-40B4-BE49-F238E27FC236}">
                <a16:creationId xmlns:a16="http://schemas.microsoft.com/office/drawing/2014/main" id="{F6C754D2-C406-428C-AB9F-2F9F634EBEC1}"/>
              </a:ext>
            </a:extLst>
          </p:cNvPr>
          <p:cNvSpPr>
            <a:spLocks noGrp="1"/>
          </p:cNvSpPr>
          <p:nvPr>
            <p:ph type="ftr" sz="quarter" idx="11"/>
          </p:nvPr>
        </p:nvSpPr>
        <p:spPr/>
        <p:txBody>
          <a:bodyPr/>
          <a:lstStyle/>
          <a:p>
            <a:r>
              <a:rPr lang="en-US" dirty="0"/>
              <a:t>Copyright ©2024 WOCSA – All rights reserved  </a:t>
            </a:r>
            <a:endParaRPr lang="en-GB" dirty="0"/>
          </a:p>
        </p:txBody>
      </p:sp>
      <p:sp>
        <p:nvSpPr>
          <p:cNvPr id="5" name="TextBox 4">
            <a:extLst>
              <a:ext uri="{FF2B5EF4-FFF2-40B4-BE49-F238E27FC236}">
                <a16:creationId xmlns:a16="http://schemas.microsoft.com/office/drawing/2014/main" id="{B2DCBCE1-1D52-60A6-15C5-A056FBA138EA}"/>
              </a:ext>
            </a:extLst>
          </p:cNvPr>
          <p:cNvSpPr txBox="1"/>
          <p:nvPr/>
        </p:nvSpPr>
        <p:spPr>
          <a:xfrm>
            <a:off x="832945" y="103906"/>
            <a:ext cx="6101254" cy="276999"/>
          </a:xfrm>
          <a:prstGeom prst="rect">
            <a:avLst/>
          </a:prstGeom>
          <a:noFill/>
        </p:spPr>
        <p:txBody>
          <a:bodyPr wrap="square">
            <a:spAutoFit/>
          </a:bodyPr>
          <a:lstStyle/>
          <a:p>
            <a:r>
              <a:rPr lang="fr-FR" sz="1200">
                <a:hlinkClick r:id="rId5"/>
              </a:rPr>
              <a:t>https://www.wocsa.org/</a:t>
            </a:r>
            <a:r>
              <a:rPr lang="fr-FR" sz="1200"/>
              <a:t> </a:t>
            </a:r>
          </a:p>
        </p:txBody>
      </p:sp>
      <p:sp>
        <p:nvSpPr>
          <p:cNvPr id="9" name="TextBox 8">
            <a:extLst>
              <a:ext uri="{FF2B5EF4-FFF2-40B4-BE49-F238E27FC236}">
                <a16:creationId xmlns:a16="http://schemas.microsoft.com/office/drawing/2014/main" id="{5E372AEB-30D1-8BE2-3912-E75603C03EE4}"/>
              </a:ext>
            </a:extLst>
          </p:cNvPr>
          <p:cNvSpPr txBox="1"/>
          <p:nvPr/>
        </p:nvSpPr>
        <p:spPr>
          <a:xfrm>
            <a:off x="8741693" y="6444476"/>
            <a:ext cx="2480489" cy="276999"/>
          </a:xfrm>
          <a:prstGeom prst="rect">
            <a:avLst/>
          </a:prstGeom>
          <a:noFill/>
        </p:spPr>
        <p:txBody>
          <a:bodyPr wrap="square">
            <a:spAutoFit/>
          </a:bodyPr>
          <a:lstStyle/>
          <a:p>
            <a:r>
              <a:rPr lang="fr-FR" sz="1200">
                <a:hlinkClick r:id="rId6"/>
              </a:rPr>
              <a:t>https://github.com/wocsa</a:t>
            </a:r>
            <a:r>
              <a:rPr lang="fr-FR" sz="1200"/>
              <a:t> </a:t>
            </a:r>
          </a:p>
        </p:txBody>
      </p:sp>
      <p:sp>
        <p:nvSpPr>
          <p:cNvPr id="15" name="TextBox 14">
            <a:extLst>
              <a:ext uri="{FF2B5EF4-FFF2-40B4-BE49-F238E27FC236}">
                <a16:creationId xmlns:a16="http://schemas.microsoft.com/office/drawing/2014/main" id="{07DDA069-00AE-2E08-78BC-8C4231DCE11D}"/>
              </a:ext>
            </a:extLst>
          </p:cNvPr>
          <p:cNvSpPr txBox="1"/>
          <p:nvPr/>
        </p:nvSpPr>
        <p:spPr>
          <a:xfrm>
            <a:off x="3302876" y="102508"/>
            <a:ext cx="6101254" cy="276999"/>
          </a:xfrm>
          <a:prstGeom prst="rect">
            <a:avLst/>
          </a:prstGeom>
          <a:noFill/>
        </p:spPr>
        <p:txBody>
          <a:bodyPr wrap="square">
            <a:spAutoFit/>
          </a:bodyPr>
          <a:lstStyle/>
          <a:p>
            <a:r>
              <a:rPr lang="fr-FR" sz="1200" dirty="0">
                <a:hlinkClick r:id="rId7"/>
              </a:rPr>
              <a:t>https://www.linkedin.com/company/wocsa/</a:t>
            </a:r>
            <a:r>
              <a:rPr lang="fr-FR" sz="1200" dirty="0"/>
              <a:t> </a:t>
            </a:r>
          </a:p>
        </p:txBody>
      </p:sp>
    </p:spTree>
    <p:extLst>
      <p:ext uri="{BB962C8B-B14F-4D97-AF65-F5344CB8AC3E}">
        <p14:creationId xmlns:p14="http://schemas.microsoft.com/office/powerpoint/2010/main" val="184452371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1"/>
</p:tagLst>
</file>

<file path=ppt/tags/tag11.xml><?xml version="1.0" encoding="utf-8"?>
<p:tagLst xmlns:a="http://schemas.openxmlformats.org/drawingml/2006/main" xmlns:r="http://schemas.openxmlformats.org/officeDocument/2006/relationships" xmlns:p="http://schemas.openxmlformats.org/presentationml/2006/main">
  <p:tag name="NUM" val="2"/>
</p:tagLst>
</file>

<file path=ppt/tags/tag12.xml><?xml version="1.0" encoding="utf-8"?>
<p:tagLst xmlns:a="http://schemas.openxmlformats.org/drawingml/2006/main" xmlns:r="http://schemas.openxmlformats.org/officeDocument/2006/relationships" xmlns:p="http://schemas.openxmlformats.org/presentationml/2006/main">
  <p:tag name="NUM" val="3"/>
</p:tagLst>
</file>

<file path=ppt/tags/tag13.xml><?xml version="1.0" encoding="utf-8"?>
<p:tagLst xmlns:a="http://schemas.openxmlformats.org/drawingml/2006/main" xmlns:r="http://schemas.openxmlformats.org/officeDocument/2006/relationships" xmlns:p="http://schemas.openxmlformats.org/presentationml/2006/main">
  <p:tag name="NUM" val="1"/>
</p:tagLst>
</file>

<file path=ppt/tags/tag14.xml><?xml version="1.0" encoding="utf-8"?>
<p:tagLst xmlns:a="http://schemas.openxmlformats.org/drawingml/2006/main" xmlns:r="http://schemas.openxmlformats.org/officeDocument/2006/relationships" xmlns:p="http://schemas.openxmlformats.org/presentationml/2006/main">
  <p:tag name="NUM" val="2"/>
</p:tagLst>
</file>

<file path=ppt/tags/tag15.xml><?xml version="1.0" encoding="utf-8"?>
<p:tagLst xmlns:a="http://schemas.openxmlformats.org/drawingml/2006/main" xmlns:r="http://schemas.openxmlformats.org/officeDocument/2006/relationships" xmlns:p="http://schemas.openxmlformats.org/presentationml/2006/main">
  <p:tag name="NUM" val="3"/>
</p:tagLst>
</file>

<file path=ppt/tags/tag16.xml><?xml version="1.0" encoding="utf-8"?>
<p:tagLst xmlns:a="http://schemas.openxmlformats.org/drawingml/2006/main" xmlns:r="http://schemas.openxmlformats.org/officeDocument/2006/relationships" xmlns:p="http://schemas.openxmlformats.org/presentationml/2006/main">
  <p:tag name="NUM" val="1"/>
</p:tagLst>
</file>

<file path=ppt/tags/tag17.xml><?xml version="1.0" encoding="utf-8"?>
<p:tagLst xmlns:a="http://schemas.openxmlformats.org/drawingml/2006/main" xmlns:r="http://schemas.openxmlformats.org/officeDocument/2006/relationships" xmlns:p="http://schemas.openxmlformats.org/presentationml/2006/main">
  <p:tag name="NUM" val="2"/>
</p:tagLst>
</file>

<file path=ppt/tags/tag18.xml><?xml version="1.0" encoding="utf-8"?>
<p:tagLst xmlns:a="http://schemas.openxmlformats.org/drawingml/2006/main" xmlns:r="http://schemas.openxmlformats.org/officeDocument/2006/relationships" xmlns:p="http://schemas.openxmlformats.org/presentationml/2006/main">
  <p:tag name="NUM" val="3"/>
</p:tagLst>
</file>

<file path=ppt/tags/tag19.xml><?xml version="1.0" encoding="utf-8"?>
<p:tagLst xmlns:a="http://schemas.openxmlformats.org/drawingml/2006/main" xmlns:r="http://schemas.openxmlformats.org/officeDocument/2006/relationships" xmlns:p="http://schemas.openxmlformats.org/presentationml/2006/main">
  <p:tag name="NUM" val="1"/>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2"/>
</p:tagLst>
</file>

<file path=ppt/tags/tag21.xml><?xml version="1.0" encoding="utf-8"?>
<p:tagLst xmlns:a="http://schemas.openxmlformats.org/drawingml/2006/main" xmlns:r="http://schemas.openxmlformats.org/officeDocument/2006/relationships" xmlns:p="http://schemas.openxmlformats.org/presentationml/2006/main">
  <p:tag name="NUM" val="3"/>
</p:tagLst>
</file>

<file path=ppt/tags/tag22.xml><?xml version="1.0" encoding="utf-8"?>
<p:tagLst xmlns:a="http://schemas.openxmlformats.org/drawingml/2006/main" xmlns:r="http://schemas.openxmlformats.org/officeDocument/2006/relationships" xmlns:p="http://schemas.openxmlformats.org/presentationml/2006/main">
  <p:tag name="NUM" val="1"/>
</p:tagLst>
</file>

<file path=ppt/tags/tag23.xml><?xml version="1.0" encoding="utf-8"?>
<p:tagLst xmlns:a="http://schemas.openxmlformats.org/drawingml/2006/main" xmlns:r="http://schemas.openxmlformats.org/officeDocument/2006/relationships" xmlns:p="http://schemas.openxmlformats.org/presentationml/2006/main">
  <p:tag name="NUM" val="2"/>
</p:tagLst>
</file>

<file path=ppt/tags/tag24.xml><?xml version="1.0" encoding="utf-8"?>
<p:tagLst xmlns:a="http://schemas.openxmlformats.org/drawingml/2006/main" xmlns:r="http://schemas.openxmlformats.org/officeDocument/2006/relationships" xmlns:p="http://schemas.openxmlformats.org/presentationml/2006/main">
  <p:tag name="NUM" val="3"/>
</p:tagLst>
</file>

<file path=ppt/tags/tag25.xml><?xml version="1.0" encoding="utf-8"?>
<p:tagLst xmlns:a="http://schemas.openxmlformats.org/drawingml/2006/main" xmlns:r="http://schemas.openxmlformats.org/officeDocument/2006/relationships" xmlns:p="http://schemas.openxmlformats.org/presentationml/2006/main">
  <p:tag name="NUM" val="1"/>
</p:tagLst>
</file>

<file path=ppt/tags/tag26.xml><?xml version="1.0" encoding="utf-8"?>
<p:tagLst xmlns:a="http://schemas.openxmlformats.org/drawingml/2006/main" xmlns:r="http://schemas.openxmlformats.org/officeDocument/2006/relationships" xmlns:p="http://schemas.openxmlformats.org/presentationml/2006/main">
  <p:tag name="NUM" val="2"/>
</p:tagLst>
</file>

<file path=ppt/tags/tag27.xml><?xml version="1.0" encoding="utf-8"?>
<p:tagLst xmlns:a="http://schemas.openxmlformats.org/drawingml/2006/main" xmlns:r="http://schemas.openxmlformats.org/officeDocument/2006/relationships" xmlns:p="http://schemas.openxmlformats.org/presentationml/2006/main">
  <p:tag name="NUM" val="3"/>
</p:tagLst>
</file>

<file path=ppt/tags/tag28.xml><?xml version="1.0" encoding="utf-8"?>
<p:tagLst xmlns:a="http://schemas.openxmlformats.org/drawingml/2006/main" xmlns:r="http://schemas.openxmlformats.org/officeDocument/2006/relationships" xmlns:p="http://schemas.openxmlformats.org/presentationml/2006/main">
  <p:tag name="NUM" val="1"/>
</p:tagLst>
</file>

<file path=ppt/tags/tag29.xml><?xml version="1.0" encoding="utf-8"?>
<p:tagLst xmlns:a="http://schemas.openxmlformats.org/drawingml/2006/main" xmlns:r="http://schemas.openxmlformats.org/officeDocument/2006/relationships" xmlns:p="http://schemas.openxmlformats.org/presentationml/2006/main">
  <p:tag name="NUM" val="3"/>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1"/>
</p:tagLst>
</file>

<file path=ppt/tags/tag31.xml><?xml version="1.0" encoding="utf-8"?>
<p:tagLst xmlns:a="http://schemas.openxmlformats.org/drawingml/2006/main" xmlns:r="http://schemas.openxmlformats.org/officeDocument/2006/relationships" xmlns:p="http://schemas.openxmlformats.org/presentationml/2006/main">
  <p:tag name="NUM" val="2"/>
</p:tagLst>
</file>

<file path=ppt/tags/tag32.xml><?xml version="1.0" encoding="utf-8"?>
<p:tagLst xmlns:a="http://schemas.openxmlformats.org/drawingml/2006/main" xmlns:r="http://schemas.openxmlformats.org/officeDocument/2006/relationships" xmlns:p="http://schemas.openxmlformats.org/presentationml/2006/main">
  <p:tag name="NUM" val="3"/>
</p:tagLst>
</file>

<file path=ppt/tags/tag33.xml><?xml version="1.0" encoding="utf-8"?>
<p:tagLst xmlns:a="http://schemas.openxmlformats.org/drawingml/2006/main" xmlns:r="http://schemas.openxmlformats.org/officeDocument/2006/relationships" xmlns:p="http://schemas.openxmlformats.org/presentationml/2006/main">
  <p:tag name="NUM" val="1"/>
</p:tagLst>
</file>

<file path=ppt/tags/tag34.xml><?xml version="1.0" encoding="utf-8"?>
<p:tagLst xmlns:a="http://schemas.openxmlformats.org/drawingml/2006/main" xmlns:r="http://schemas.openxmlformats.org/officeDocument/2006/relationships" xmlns:p="http://schemas.openxmlformats.org/presentationml/2006/main">
  <p:tag name="NUM" val="2"/>
</p:tagLst>
</file>

<file path=ppt/tags/tag35.xml><?xml version="1.0" encoding="utf-8"?>
<p:tagLst xmlns:a="http://schemas.openxmlformats.org/drawingml/2006/main" xmlns:r="http://schemas.openxmlformats.org/officeDocument/2006/relationships" xmlns:p="http://schemas.openxmlformats.org/presentationml/2006/main">
  <p:tag name="NUM" val="3"/>
</p:tagLst>
</file>

<file path=ppt/tags/tag36.xml><?xml version="1.0" encoding="utf-8"?>
<p:tagLst xmlns:a="http://schemas.openxmlformats.org/drawingml/2006/main" xmlns:r="http://schemas.openxmlformats.org/officeDocument/2006/relationships" xmlns:p="http://schemas.openxmlformats.org/presentationml/2006/main">
  <p:tag name="NUM" val="1"/>
</p:tagLst>
</file>

<file path=ppt/tags/tag37.xml><?xml version="1.0" encoding="utf-8"?>
<p:tagLst xmlns:a="http://schemas.openxmlformats.org/drawingml/2006/main" xmlns:r="http://schemas.openxmlformats.org/officeDocument/2006/relationships" xmlns:p="http://schemas.openxmlformats.org/presentationml/2006/main">
  <p:tag name="NUM" val="2"/>
</p:tagLst>
</file>

<file path=ppt/tags/tag38.xml><?xml version="1.0" encoding="utf-8"?>
<p:tagLst xmlns:a="http://schemas.openxmlformats.org/drawingml/2006/main" xmlns:r="http://schemas.openxmlformats.org/officeDocument/2006/relationships" xmlns:p="http://schemas.openxmlformats.org/presentationml/2006/main">
  <p:tag name="NUM" val="3"/>
</p:tagLst>
</file>

<file path=ppt/tags/tag39.xml><?xml version="1.0" encoding="utf-8"?>
<p:tagLst xmlns:a="http://schemas.openxmlformats.org/drawingml/2006/main" xmlns:r="http://schemas.openxmlformats.org/officeDocument/2006/relationships" xmlns:p="http://schemas.openxmlformats.org/presentationml/2006/main">
  <p:tag name="NUM" val="1"/>
</p:tagLst>
</file>

<file path=ppt/tags/tag4.xml><?xml version="1.0" encoding="utf-8"?>
<p:tagLst xmlns:a="http://schemas.openxmlformats.org/drawingml/2006/main" xmlns:r="http://schemas.openxmlformats.org/officeDocument/2006/relationships" xmlns:p="http://schemas.openxmlformats.org/presentationml/2006/main">
  <p:tag name="NUM" val="1"/>
</p:tagLst>
</file>

<file path=ppt/tags/tag40.xml><?xml version="1.0" encoding="utf-8"?>
<p:tagLst xmlns:a="http://schemas.openxmlformats.org/drawingml/2006/main" xmlns:r="http://schemas.openxmlformats.org/officeDocument/2006/relationships" xmlns:p="http://schemas.openxmlformats.org/presentationml/2006/main">
  <p:tag name="NUM" val="2"/>
</p:tagLst>
</file>

<file path=ppt/tags/tag41.xml><?xml version="1.0" encoding="utf-8"?>
<p:tagLst xmlns:a="http://schemas.openxmlformats.org/drawingml/2006/main" xmlns:r="http://schemas.openxmlformats.org/officeDocument/2006/relationships" xmlns:p="http://schemas.openxmlformats.org/presentationml/2006/main">
  <p:tag name="NUM" val="3"/>
</p:tagLst>
</file>

<file path=ppt/tags/tag42.xml><?xml version="1.0" encoding="utf-8"?>
<p:tagLst xmlns:a="http://schemas.openxmlformats.org/drawingml/2006/main" xmlns:r="http://schemas.openxmlformats.org/officeDocument/2006/relationships" xmlns:p="http://schemas.openxmlformats.org/presentationml/2006/main">
  <p:tag name="NUM" val="1"/>
</p:tagLst>
</file>

<file path=ppt/tags/tag43.xml><?xml version="1.0" encoding="utf-8"?>
<p:tagLst xmlns:a="http://schemas.openxmlformats.org/drawingml/2006/main" xmlns:r="http://schemas.openxmlformats.org/officeDocument/2006/relationships" xmlns:p="http://schemas.openxmlformats.org/presentationml/2006/main">
  <p:tag name="NUM" val="3"/>
</p:tagLst>
</file>

<file path=ppt/tags/tag44.xml><?xml version="1.0" encoding="utf-8"?>
<p:tagLst xmlns:a="http://schemas.openxmlformats.org/drawingml/2006/main" xmlns:r="http://schemas.openxmlformats.org/officeDocument/2006/relationships" xmlns:p="http://schemas.openxmlformats.org/presentationml/2006/main">
  <p:tag name="NUM" val="1"/>
</p:tagLst>
</file>

<file path=ppt/tags/tag45.xml><?xml version="1.0" encoding="utf-8"?>
<p:tagLst xmlns:a="http://schemas.openxmlformats.org/drawingml/2006/main" xmlns:r="http://schemas.openxmlformats.org/officeDocument/2006/relationships" xmlns:p="http://schemas.openxmlformats.org/presentationml/2006/main">
  <p:tag name="NUM" val="2"/>
</p:tagLst>
</file>

<file path=ppt/tags/tag46.xml><?xml version="1.0" encoding="utf-8"?>
<p:tagLst xmlns:a="http://schemas.openxmlformats.org/drawingml/2006/main" xmlns:r="http://schemas.openxmlformats.org/officeDocument/2006/relationships" xmlns:p="http://schemas.openxmlformats.org/presentationml/2006/main">
  <p:tag name="NUM" val="3"/>
</p:tagLst>
</file>

<file path=ppt/tags/tag47.xml><?xml version="1.0" encoding="utf-8"?>
<p:tagLst xmlns:a="http://schemas.openxmlformats.org/drawingml/2006/main" xmlns:r="http://schemas.openxmlformats.org/officeDocument/2006/relationships" xmlns:p="http://schemas.openxmlformats.org/presentationml/2006/main">
  <p:tag name="NUM" val="1"/>
</p:tagLst>
</file>

<file path=ppt/tags/tag48.xml><?xml version="1.0" encoding="utf-8"?>
<p:tagLst xmlns:a="http://schemas.openxmlformats.org/drawingml/2006/main" xmlns:r="http://schemas.openxmlformats.org/officeDocument/2006/relationships" xmlns:p="http://schemas.openxmlformats.org/presentationml/2006/main">
  <p:tag name="NUM" val="2"/>
</p:tagLst>
</file>

<file path=ppt/tags/tag49.xml><?xml version="1.0" encoding="utf-8"?>
<p:tagLst xmlns:a="http://schemas.openxmlformats.org/drawingml/2006/main" xmlns:r="http://schemas.openxmlformats.org/officeDocument/2006/relationships" xmlns:p="http://schemas.openxmlformats.org/presentationml/2006/main">
  <p:tag name="NUM" val="3"/>
</p:tagLst>
</file>

<file path=ppt/tags/tag5.xml><?xml version="1.0" encoding="utf-8"?>
<p:tagLst xmlns:a="http://schemas.openxmlformats.org/drawingml/2006/main" xmlns:r="http://schemas.openxmlformats.org/officeDocument/2006/relationships" xmlns:p="http://schemas.openxmlformats.org/presentationml/2006/main">
  <p:tag name="NUM" val="2"/>
</p:tagLst>
</file>

<file path=ppt/tags/tag50.xml><?xml version="1.0" encoding="utf-8"?>
<p:tagLst xmlns:a="http://schemas.openxmlformats.org/drawingml/2006/main" xmlns:r="http://schemas.openxmlformats.org/officeDocument/2006/relationships" xmlns:p="http://schemas.openxmlformats.org/presentationml/2006/main">
  <p:tag name="NUM" val="1"/>
</p:tagLst>
</file>

<file path=ppt/tags/tag51.xml><?xml version="1.0" encoding="utf-8"?>
<p:tagLst xmlns:a="http://schemas.openxmlformats.org/drawingml/2006/main" xmlns:r="http://schemas.openxmlformats.org/officeDocument/2006/relationships" xmlns:p="http://schemas.openxmlformats.org/presentationml/2006/main">
  <p:tag name="NUM" val="3"/>
</p:tagLst>
</file>

<file path=ppt/tags/tag52.xml><?xml version="1.0" encoding="utf-8"?>
<p:tagLst xmlns:a="http://schemas.openxmlformats.org/drawingml/2006/main" xmlns:r="http://schemas.openxmlformats.org/officeDocument/2006/relationships" xmlns:p="http://schemas.openxmlformats.org/presentationml/2006/main">
  <p:tag name="NUM" val="1"/>
</p:tagLst>
</file>

<file path=ppt/tags/tag53.xml><?xml version="1.0" encoding="utf-8"?>
<p:tagLst xmlns:a="http://schemas.openxmlformats.org/drawingml/2006/main" xmlns:r="http://schemas.openxmlformats.org/officeDocument/2006/relationships" xmlns:p="http://schemas.openxmlformats.org/presentationml/2006/main">
  <p:tag name="NUM" val="2"/>
</p:tagLst>
</file>

<file path=ppt/tags/tag54.xml><?xml version="1.0" encoding="utf-8"?>
<p:tagLst xmlns:a="http://schemas.openxmlformats.org/drawingml/2006/main" xmlns:r="http://schemas.openxmlformats.org/officeDocument/2006/relationships" xmlns:p="http://schemas.openxmlformats.org/presentationml/2006/main">
  <p:tag name="NUM" val="3"/>
</p:tagLst>
</file>

<file path=ppt/tags/tag55.xml><?xml version="1.0" encoding="utf-8"?>
<p:tagLst xmlns:a="http://schemas.openxmlformats.org/drawingml/2006/main" xmlns:r="http://schemas.openxmlformats.org/officeDocument/2006/relationships" xmlns:p="http://schemas.openxmlformats.org/presentationml/2006/main">
  <p:tag name="NUM" val="1"/>
</p:tagLst>
</file>

<file path=ppt/tags/tag56.xml><?xml version="1.0" encoding="utf-8"?>
<p:tagLst xmlns:a="http://schemas.openxmlformats.org/drawingml/2006/main" xmlns:r="http://schemas.openxmlformats.org/officeDocument/2006/relationships" xmlns:p="http://schemas.openxmlformats.org/presentationml/2006/main">
  <p:tag name="NUM" val="2"/>
</p:tagLst>
</file>

<file path=ppt/tags/tag57.xml><?xml version="1.0" encoding="utf-8"?>
<p:tagLst xmlns:a="http://schemas.openxmlformats.org/drawingml/2006/main" xmlns:r="http://schemas.openxmlformats.org/officeDocument/2006/relationships" xmlns:p="http://schemas.openxmlformats.org/presentationml/2006/main">
  <p:tag name="NUM" val="3"/>
</p:tagLst>
</file>

<file path=ppt/tags/tag58.xml><?xml version="1.0" encoding="utf-8"?>
<p:tagLst xmlns:a="http://schemas.openxmlformats.org/drawingml/2006/main" xmlns:r="http://schemas.openxmlformats.org/officeDocument/2006/relationships" xmlns:p="http://schemas.openxmlformats.org/presentationml/2006/main">
  <p:tag name="NUM" val="1"/>
</p:tagLst>
</file>

<file path=ppt/tags/tag59.xml><?xml version="1.0" encoding="utf-8"?>
<p:tagLst xmlns:a="http://schemas.openxmlformats.org/drawingml/2006/main" xmlns:r="http://schemas.openxmlformats.org/officeDocument/2006/relationships" xmlns:p="http://schemas.openxmlformats.org/presentationml/2006/main">
  <p:tag name="NUM" val="2"/>
</p:tagLst>
</file>

<file path=ppt/tags/tag6.xml><?xml version="1.0" encoding="utf-8"?>
<p:tagLst xmlns:a="http://schemas.openxmlformats.org/drawingml/2006/main" xmlns:r="http://schemas.openxmlformats.org/officeDocument/2006/relationships" xmlns:p="http://schemas.openxmlformats.org/presentationml/2006/main">
  <p:tag name="NUM" val="3"/>
</p:tagLst>
</file>

<file path=ppt/tags/tag60.xml><?xml version="1.0" encoding="utf-8"?>
<p:tagLst xmlns:a="http://schemas.openxmlformats.org/drawingml/2006/main" xmlns:r="http://schemas.openxmlformats.org/officeDocument/2006/relationships" xmlns:p="http://schemas.openxmlformats.org/presentationml/2006/main">
  <p:tag name="NUM" val="3"/>
</p:tagLst>
</file>

<file path=ppt/tags/tag61.xml><?xml version="1.0" encoding="utf-8"?>
<p:tagLst xmlns:a="http://schemas.openxmlformats.org/drawingml/2006/main" xmlns:r="http://schemas.openxmlformats.org/officeDocument/2006/relationships" xmlns:p="http://schemas.openxmlformats.org/presentationml/2006/main">
  <p:tag name="NUM" val="1"/>
</p:tagLst>
</file>

<file path=ppt/tags/tag62.xml><?xml version="1.0" encoding="utf-8"?>
<p:tagLst xmlns:a="http://schemas.openxmlformats.org/drawingml/2006/main" xmlns:r="http://schemas.openxmlformats.org/officeDocument/2006/relationships" xmlns:p="http://schemas.openxmlformats.org/presentationml/2006/main">
  <p:tag name="NUM" val="2"/>
</p:tagLst>
</file>

<file path=ppt/tags/tag63.xml><?xml version="1.0" encoding="utf-8"?>
<p:tagLst xmlns:a="http://schemas.openxmlformats.org/drawingml/2006/main" xmlns:r="http://schemas.openxmlformats.org/officeDocument/2006/relationships" xmlns:p="http://schemas.openxmlformats.org/presentationml/2006/main">
  <p:tag name="NUM" val="3"/>
</p:tagLst>
</file>

<file path=ppt/tags/tag7.xml><?xml version="1.0" encoding="utf-8"?>
<p:tagLst xmlns:a="http://schemas.openxmlformats.org/drawingml/2006/main" xmlns:r="http://schemas.openxmlformats.org/officeDocument/2006/relationships" xmlns:p="http://schemas.openxmlformats.org/presentationml/2006/main">
  <p:tag name="NUM" val="1"/>
</p:tagLst>
</file>

<file path=ppt/tags/tag8.xml><?xml version="1.0" encoding="utf-8"?>
<p:tagLst xmlns:a="http://schemas.openxmlformats.org/drawingml/2006/main" xmlns:r="http://schemas.openxmlformats.org/officeDocument/2006/relationships" xmlns:p="http://schemas.openxmlformats.org/presentationml/2006/main">
  <p:tag name="NUM" val="2"/>
</p:tagLst>
</file>

<file path=ppt/tags/tag9.xml><?xml version="1.0" encoding="utf-8"?>
<p:tagLst xmlns:a="http://schemas.openxmlformats.org/drawingml/2006/main" xmlns:r="http://schemas.openxmlformats.org/officeDocument/2006/relationships" xmlns:p="http://schemas.openxmlformats.org/presentationml/2006/main">
  <p:tag name="NUM" val="3"/>
</p:tagLst>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B9CCBED0BDD8A42869A1831E1551BC1" ma:contentTypeVersion="12" ma:contentTypeDescription="Crée un document." ma:contentTypeScope="" ma:versionID="6a4524f655209d0d5948d4218aa0603f">
  <xsd:schema xmlns:xsd="http://www.w3.org/2001/XMLSchema" xmlns:xs="http://www.w3.org/2001/XMLSchema" xmlns:p="http://schemas.microsoft.com/office/2006/metadata/properties" xmlns:ns2="e9a3a14c-9021-4646-8f85-42f26f420951" xmlns:ns3="a38c0b21-edcc-4ee1-b4d6-5604160b1584" targetNamespace="http://schemas.microsoft.com/office/2006/metadata/properties" ma:root="true" ma:fieldsID="7e3340d01b7ccc7475b69a726ba9b37f" ns2:_="" ns3:_="">
    <xsd:import namespace="e9a3a14c-9021-4646-8f85-42f26f420951"/>
    <xsd:import namespace="a38c0b21-edcc-4ee1-b4d6-5604160b158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9a3a14c-9021-4646-8f85-42f26f42095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38c0b21-edcc-4ee1-b4d6-5604160b1584"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a38c0b21-edcc-4ee1-b4d6-5604160b1584">
      <UserInfo>
        <DisplayName>Alexandre Cabrol Perales</DisplayName>
        <AccountId>13</AccountId>
        <AccountType/>
      </UserInfo>
      <UserInfo>
        <DisplayName>Julien Boubel</DisplayName>
        <AccountId>49</AccountId>
        <AccountType/>
      </UserInfo>
    </SharedWithUsers>
  </documentManagement>
</p:properties>
</file>

<file path=customXml/itemProps1.xml><?xml version="1.0" encoding="utf-8"?>
<ds:datastoreItem xmlns:ds="http://schemas.openxmlformats.org/officeDocument/2006/customXml" ds:itemID="{E4349FBB-06A2-4541-B80A-6000B83EF6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9a3a14c-9021-4646-8f85-42f26f420951"/>
    <ds:schemaRef ds:uri="a38c0b21-edcc-4ee1-b4d6-5604160b158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8523B52-E662-483B-B904-8185D26C54D9}">
  <ds:schemaRefs>
    <ds:schemaRef ds:uri="http://schemas.microsoft.com/sharepoint/v3/contenttype/forms"/>
  </ds:schemaRefs>
</ds:datastoreItem>
</file>

<file path=customXml/itemProps3.xml><?xml version="1.0" encoding="utf-8"?>
<ds:datastoreItem xmlns:ds="http://schemas.openxmlformats.org/officeDocument/2006/customXml" ds:itemID="{58B60F5C-FFF3-4526-8BD0-846947BE9D4D}">
  <ds:schemaRefs>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purl.org/dc/dcmitype/"/>
    <ds:schemaRef ds:uri="a38c0b21-edcc-4ee1-b4d6-5604160b1584"/>
    <ds:schemaRef ds:uri="e9a3a14c-9021-4646-8f85-42f26f420951"/>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2614</Words>
  <Application>Microsoft Office PowerPoint</Application>
  <PresentationFormat>Grand écran</PresentationFormat>
  <Paragraphs>341</Paragraphs>
  <Slides>24</Slides>
  <Notes>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24</vt:i4>
      </vt:variant>
    </vt:vector>
  </HeadingPairs>
  <TitlesOfParts>
    <vt:vector size="30" baseType="lpstr">
      <vt:lpstr>-apple-system</vt:lpstr>
      <vt:lpstr>Arial</vt:lpstr>
      <vt:lpstr>Calibri</vt:lpstr>
      <vt:lpstr>Roboto</vt:lpstr>
      <vt:lpstr>Roboto medium</vt:lpstr>
      <vt:lpstr>Thème Office</vt:lpstr>
      <vt:lpstr>Présentation PowerPoint</vt:lpstr>
      <vt:lpstr>WOCSA</vt:lpstr>
      <vt:lpstr>Meetup Ethical Hacking Workshop</vt:lpstr>
      <vt:lpstr>Les bases du forensic Windows</vt:lpstr>
      <vt:lpstr>Indicateurs de Compromissions (IOCs)</vt:lpstr>
      <vt:lpstr>Artefact</vt:lpstr>
      <vt:lpstr>Horodatage</vt:lpstr>
      <vt:lpstr>Système de fichiers</vt:lpstr>
      <vt:lpstr>Système de fichiers : NTFS</vt:lpstr>
      <vt:lpstr>Artefact #1 : MFT</vt:lpstr>
      <vt:lpstr>Artefact #1 : MFT</vt:lpstr>
      <vt:lpstr>Artefact #1 : MFT</vt:lpstr>
      <vt:lpstr>Artefact #2 : ADS</vt:lpstr>
      <vt:lpstr>Artefact #2 : ADS</vt:lpstr>
      <vt:lpstr>Artefact #3 : Prefetch</vt:lpstr>
      <vt:lpstr>Artefact #3 : Prefetch</vt:lpstr>
      <vt:lpstr>Artefact #3 : Prefetch</vt:lpstr>
      <vt:lpstr>Artefact #4 : SRUM</vt:lpstr>
      <vt:lpstr>Artefact #4 : SRUM</vt:lpstr>
      <vt:lpstr>Pratique</vt:lpstr>
      <vt:lpstr>A disposition (sur github)</vt:lpstr>
      <vt:lpstr>Objectif</vt:lpstr>
      <vt:lpstr>Infostealers</vt:lpstr>
      <vt:lpstr>Infostealers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ethical_hacking_workshop_bases_du_forensic</dc:title>
  <dc:creator>Loic ESPINASSE</dc:creator>
  <cp:lastModifiedBy>Arnaud L'Hutereau</cp:lastModifiedBy>
  <cp:revision>49</cp:revision>
  <dcterms:created xsi:type="dcterms:W3CDTF">2019-11-06T13:34:17Z</dcterms:created>
  <dcterms:modified xsi:type="dcterms:W3CDTF">2024-04-03T18:21:49Z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0x010100CB9CCBED0BDD8A42869A1831E1551BC1</vt:lpwstr>
  </property>
  <property fmtid="{D5CDD505-2E9C-101B-9397-08002B2CF9AE}" pid="3" name="MSIP_Label_7bd1f144-26ac-4410-8fdb-05c7de218e82_Enabled">
    <vt:lpwstr>true</vt:lpwstr>
  </property>
  <property fmtid="{D5CDD505-2E9C-101B-9397-08002B2CF9AE}" pid="4" name="MSIP_Label_7bd1f144-26ac-4410-8fdb-05c7de218e82_SetDate">
    <vt:lpwstr>2022-11-20T15:10:49Z</vt:lpwstr>
  </property>
  <property fmtid="{D5CDD505-2E9C-101B-9397-08002B2CF9AE}" pid="5" name="MSIP_Label_7bd1f144-26ac-4410-8fdb-05c7de218e82_Method">
    <vt:lpwstr>Standard</vt:lpwstr>
  </property>
  <property fmtid="{D5CDD505-2E9C-101B-9397-08002B2CF9AE}" pid="6" name="MSIP_Label_7bd1f144-26ac-4410-8fdb-05c7de218e82_Name">
    <vt:lpwstr>FR Usage restreint</vt:lpwstr>
  </property>
  <property fmtid="{D5CDD505-2E9C-101B-9397-08002B2CF9AE}" pid="7" name="MSIP_Label_7bd1f144-26ac-4410-8fdb-05c7de218e82_SiteId">
    <vt:lpwstr>8b87af7d-8647-4dc7-8df4-5f69a2011bb5</vt:lpwstr>
  </property>
  <property fmtid="{D5CDD505-2E9C-101B-9397-08002B2CF9AE}" pid="8" name="MSIP_Label_7bd1f144-26ac-4410-8fdb-05c7de218e82_ActionId">
    <vt:lpwstr>dac00204-acaf-4c3e-a4cc-fc4302880d8e</vt:lpwstr>
  </property>
  <property fmtid="{D5CDD505-2E9C-101B-9397-08002B2CF9AE}" pid="9" name="MSIP_Label_7bd1f144-26ac-4410-8fdb-05c7de218e82_ContentBits">
    <vt:lpwstr>3</vt:lpwstr>
  </property>
</Properties>
</file>

<file path=docProps/thumbnail.jpeg>
</file>